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eague Spartan" charset="1" panose="00000800000000000000"/>
      <p:regular r:id="rId29"/>
    </p:embeddedFont>
    <p:embeddedFont>
      <p:font typeface="Poppins" charset="1" panose="00000500000000000000"/>
      <p:regular r:id="rId30"/>
    </p:embeddedFont>
    <p:embeddedFont>
      <p:font typeface="Helios Bold" charset="1" panose="020B0704020202020204"/>
      <p:regular r:id="rId31"/>
    </p:embeddedFont>
    <p:embeddedFont>
      <p:font typeface="Helios" charset="1" panose="020B0504020202020204"/>
      <p:regular r:id="rId32"/>
    </p:embeddedFont>
    <p:embeddedFont>
      <p:font typeface="Poppins Bold" charset="1" panose="00000800000000000000"/>
      <p:regular r:id="rId33"/>
    </p:embeddedFont>
    <p:embeddedFont>
      <p:font typeface="Open Sans Extra Bold" charset="1" panose="020B0906030804020204"/>
      <p:regular r:id="rId34"/>
    </p:embeddedFont>
    <p:embeddedFont>
      <p:font typeface="Alata" charset="1" panose="00000500000000000000"/>
      <p:regular r:id="rId35"/>
    </p:embeddedFont>
    <p:embeddedFont>
      <p:font typeface="Montserrat Light" charset="1" panose="000004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1331" y="1681146"/>
            <a:ext cx="7366063" cy="2192275"/>
          </a:xfrm>
          <a:prstGeom prst="rect">
            <a:avLst/>
          </a:prstGeom>
        </p:spPr>
        <p:txBody>
          <a:bodyPr anchor="t" rtlCol="false" tIns="0" lIns="0" bIns="0" rIns="0">
            <a:spAutoFit/>
          </a:bodyPr>
          <a:lstStyle/>
          <a:p>
            <a:pPr algn="l">
              <a:lnSpc>
                <a:spcPts val="8840"/>
              </a:lnSpc>
              <a:spcBef>
                <a:spcPct val="0"/>
              </a:spcBef>
            </a:pPr>
            <a:r>
              <a:rPr lang="en-US" sz="6314">
                <a:solidFill>
                  <a:srgbClr val="00569E"/>
                </a:solidFill>
                <a:latin typeface="League Spartan"/>
              </a:rPr>
              <a:t>STROKE DETECTION </a:t>
            </a:r>
          </a:p>
        </p:txBody>
      </p:sp>
      <p:grpSp>
        <p:nvGrpSpPr>
          <p:cNvPr name="Group 7" id="7"/>
          <p:cNvGrpSpPr/>
          <p:nvPr/>
        </p:nvGrpSpPr>
        <p:grpSpPr>
          <a:xfrm rot="0">
            <a:off x="14261234" y="-2511241"/>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385225" y="-490129"/>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3"/>
            <a:stretch>
              <a:fillRect l="0" t="0" r="0" b="0"/>
            </a:stretch>
          </a:blipFill>
        </p:spPr>
      </p:sp>
      <p:sp>
        <p:nvSpPr>
          <p:cNvPr name="TextBox 14" id="14"/>
          <p:cNvSpPr txBox="true"/>
          <p:nvPr/>
        </p:nvSpPr>
        <p:spPr>
          <a:xfrm rot="0">
            <a:off x="1391331" y="5514037"/>
            <a:ext cx="8265737" cy="513856"/>
          </a:xfrm>
          <a:prstGeom prst="rect">
            <a:avLst/>
          </a:prstGeom>
        </p:spPr>
        <p:txBody>
          <a:bodyPr anchor="t" rtlCol="false" tIns="0" lIns="0" bIns="0" rIns="0">
            <a:spAutoFit/>
          </a:bodyPr>
          <a:lstStyle/>
          <a:p>
            <a:pPr algn="l">
              <a:lnSpc>
                <a:spcPts val="4057"/>
              </a:lnSpc>
              <a:spcBef>
                <a:spcPct val="0"/>
              </a:spcBef>
            </a:pPr>
            <a:r>
              <a:rPr lang="en-US" sz="2898" spc="-57">
                <a:solidFill>
                  <a:srgbClr val="051D40"/>
                </a:solidFill>
                <a:latin typeface="Poppins"/>
              </a:rPr>
              <a:t>Data Science for Innovation (36100)- Group 9</a:t>
            </a:r>
          </a:p>
        </p:txBody>
      </p:sp>
      <p:grpSp>
        <p:nvGrpSpPr>
          <p:cNvPr name="Group 15" id="15"/>
          <p:cNvGrpSpPr>
            <a:grpSpLocks noChangeAspect="true"/>
          </p:cNvGrpSpPr>
          <p:nvPr/>
        </p:nvGrpSpPr>
        <p:grpSpPr>
          <a:xfrm rot="0">
            <a:off x="9144000" y="2292246"/>
            <a:ext cx="8423276" cy="4831489"/>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3261" r="0" b="-3261"/>
              </a:stretch>
            </a:blipFill>
          </p:spPr>
        </p:sp>
      </p:grpSp>
      <p:sp>
        <p:nvSpPr>
          <p:cNvPr name="TextBox 21" id="21"/>
          <p:cNvSpPr txBox="true"/>
          <p:nvPr/>
        </p:nvSpPr>
        <p:spPr>
          <a:xfrm rot="0">
            <a:off x="1391331" y="7436857"/>
            <a:ext cx="7366063" cy="1473106"/>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rPr>
              <a:t>Deoyani Pareek (14371001)</a:t>
            </a:r>
          </a:p>
          <a:p>
            <a:pPr algn="l">
              <a:lnSpc>
                <a:spcPts val="3855"/>
              </a:lnSpc>
            </a:pPr>
            <a:r>
              <a:rPr lang="en-US" sz="2753" spc="-55">
                <a:solidFill>
                  <a:srgbClr val="051D40"/>
                </a:solidFill>
                <a:latin typeface="Poppins"/>
              </a:rPr>
              <a:t>Paras Sharma (24697397)</a:t>
            </a:r>
          </a:p>
          <a:p>
            <a:pPr algn="l">
              <a:lnSpc>
                <a:spcPts val="3855"/>
              </a:lnSpc>
              <a:spcBef>
                <a:spcPct val="0"/>
              </a:spcBef>
            </a:pPr>
            <a:r>
              <a:rPr lang="en-US" sz="2753" spc="-55">
                <a:solidFill>
                  <a:srgbClr val="051D40"/>
                </a:solidFill>
                <a:latin typeface="Poppins"/>
              </a:rPr>
              <a:t>Sweety Gupta (24628505)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28700" y="1370422"/>
            <a:ext cx="7523780" cy="7546156"/>
            <a:chOff x="0" y="0"/>
            <a:chExt cx="2106826" cy="2113092"/>
          </a:xfrm>
        </p:grpSpPr>
        <p:sp>
          <p:nvSpPr>
            <p:cNvPr name="Freeform 4" id="4"/>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5" id="5"/>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8829309"/>
            <a:ext cx="7523780" cy="428991"/>
            <a:chOff x="0" y="0"/>
            <a:chExt cx="2106826" cy="120127"/>
          </a:xfrm>
        </p:grpSpPr>
        <p:sp>
          <p:nvSpPr>
            <p:cNvPr name="Freeform 7" id="7"/>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3724222" y="-4507687"/>
            <a:ext cx="5924489" cy="5924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9510091" y="1706079"/>
            <a:ext cx="8264336" cy="7552221"/>
          </a:xfrm>
          <a:custGeom>
            <a:avLst/>
            <a:gdLst/>
            <a:ahLst/>
            <a:cxnLst/>
            <a:rect r="r" b="b" t="t" l="l"/>
            <a:pathLst>
              <a:path h="7552221" w="8264336">
                <a:moveTo>
                  <a:pt x="0" y="0"/>
                </a:moveTo>
                <a:lnTo>
                  <a:pt x="8264336" y="0"/>
                </a:lnTo>
                <a:lnTo>
                  <a:pt x="8264336" y="7552221"/>
                </a:lnTo>
                <a:lnTo>
                  <a:pt x="0" y="7552221"/>
                </a:lnTo>
                <a:lnTo>
                  <a:pt x="0" y="0"/>
                </a:lnTo>
                <a:close/>
              </a:path>
            </a:pathLst>
          </a:custGeom>
          <a:blipFill>
            <a:blip r:embed="rId3"/>
            <a:stretch>
              <a:fillRect l="0" t="0" r="-7276" b="0"/>
            </a:stretch>
          </a:blipFill>
        </p:spPr>
      </p:sp>
      <p:sp>
        <p:nvSpPr>
          <p:cNvPr name="TextBox 16" id="16"/>
          <p:cNvSpPr txBox="true"/>
          <p:nvPr/>
        </p:nvSpPr>
        <p:spPr>
          <a:xfrm rot="0">
            <a:off x="1169271" y="1639404"/>
            <a:ext cx="6861292" cy="1198388"/>
          </a:xfrm>
          <a:prstGeom prst="rect">
            <a:avLst/>
          </a:prstGeom>
        </p:spPr>
        <p:txBody>
          <a:bodyPr anchor="t" rtlCol="false" tIns="0" lIns="0" bIns="0" rIns="0">
            <a:spAutoFit/>
          </a:bodyPr>
          <a:lstStyle/>
          <a:p>
            <a:pPr algn="ctr" marL="0" indent="0" lvl="0">
              <a:lnSpc>
                <a:spcPts val="4822"/>
              </a:lnSpc>
              <a:spcBef>
                <a:spcPct val="0"/>
              </a:spcBef>
            </a:pPr>
            <a:r>
              <a:rPr lang="en-US" sz="3444">
                <a:solidFill>
                  <a:srgbClr val="FDFDFD"/>
                </a:solidFill>
                <a:latin typeface="League Spartan"/>
              </a:rPr>
              <a:t>TARGET VARIABLE DISTRIBUTION</a:t>
            </a:r>
          </a:p>
        </p:txBody>
      </p:sp>
      <p:sp>
        <p:nvSpPr>
          <p:cNvPr name="TextBox 17" id="17"/>
          <p:cNvSpPr txBox="true"/>
          <p:nvPr/>
        </p:nvSpPr>
        <p:spPr>
          <a:xfrm rot="0">
            <a:off x="1169271" y="3179196"/>
            <a:ext cx="7226091" cy="5014964"/>
          </a:xfrm>
          <a:prstGeom prst="rect">
            <a:avLst/>
          </a:prstGeom>
        </p:spPr>
        <p:txBody>
          <a:bodyPr anchor="t" rtlCol="false" tIns="0" lIns="0" bIns="0" rIns="0">
            <a:spAutoFit/>
          </a:bodyPr>
          <a:lstStyle/>
          <a:p>
            <a:pPr algn="l" marL="477897" indent="-238949" lvl="1">
              <a:lnSpc>
                <a:spcPts val="4006"/>
              </a:lnSpc>
              <a:buFont typeface="Arial"/>
              <a:buChar char="•"/>
            </a:pPr>
            <a:r>
              <a:rPr lang="en-US" sz="2213" spc="-44">
                <a:solidFill>
                  <a:srgbClr val="FDFDFD"/>
                </a:solidFill>
                <a:latin typeface="Poppins"/>
              </a:rPr>
              <a:t>The pie chart demonstrates that 4.9% (249) of patients in our dataset have experienced a stroke.</a:t>
            </a:r>
          </a:p>
          <a:p>
            <a:pPr algn="l" marL="477897" indent="-238949" lvl="1">
              <a:lnSpc>
                <a:spcPts val="4006"/>
              </a:lnSpc>
              <a:buFont typeface="Arial"/>
              <a:buChar char="•"/>
            </a:pPr>
            <a:r>
              <a:rPr lang="en-US" sz="2213" spc="-44">
                <a:solidFill>
                  <a:srgbClr val="FDFDFD"/>
                </a:solidFill>
                <a:latin typeface="Poppins"/>
              </a:rPr>
              <a:t>This relatively low prevalence of stroke, at 4.9%, highlights the importance of early detection and prevention strategies despite the condition's seemingly low occurrence.</a:t>
            </a:r>
          </a:p>
          <a:p>
            <a:pPr algn="l" marL="477897" indent="-238949" lvl="1">
              <a:lnSpc>
                <a:spcPts val="4006"/>
              </a:lnSpc>
              <a:buFont typeface="Arial"/>
              <a:buChar char="•"/>
            </a:pPr>
            <a:r>
              <a:rPr lang="en-US" sz="2213" spc="-44">
                <a:solidFill>
                  <a:srgbClr val="FDFDFD"/>
                </a:solidFill>
                <a:latin typeface="Poppins"/>
              </a:rPr>
              <a:t>Class imbalance is evident, with stroke cases at 4.9%. This can negatively impact ML models, so oversampling will be used to address this issue.</a:t>
            </a:r>
          </a:p>
          <a:p>
            <a:pPr algn="l" marL="0" indent="0" lvl="0">
              <a:lnSpc>
                <a:spcPts val="400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28700" y="1370422"/>
            <a:ext cx="7523780" cy="7546156"/>
            <a:chOff x="0" y="0"/>
            <a:chExt cx="2106826" cy="2113092"/>
          </a:xfrm>
        </p:grpSpPr>
        <p:sp>
          <p:nvSpPr>
            <p:cNvPr name="Freeform 4" id="4"/>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5" id="5"/>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8829309"/>
            <a:ext cx="7523780" cy="428991"/>
            <a:chOff x="0" y="0"/>
            <a:chExt cx="2106826" cy="120127"/>
          </a:xfrm>
        </p:grpSpPr>
        <p:sp>
          <p:nvSpPr>
            <p:cNvPr name="Freeform 7" id="7"/>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3724222" y="-4507687"/>
            <a:ext cx="5924489" cy="5924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8595690" y="1751497"/>
            <a:ext cx="9692310" cy="6145032"/>
          </a:xfrm>
          <a:custGeom>
            <a:avLst/>
            <a:gdLst/>
            <a:ahLst/>
            <a:cxnLst/>
            <a:rect r="r" b="b" t="t" l="l"/>
            <a:pathLst>
              <a:path h="6145032" w="9692310">
                <a:moveTo>
                  <a:pt x="0" y="0"/>
                </a:moveTo>
                <a:lnTo>
                  <a:pt x="9692310" y="0"/>
                </a:lnTo>
                <a:lnTo>
                  <a:pt x="9692310" y="6145032"/>
                </a:lnTo>
                <a:lnTo>
                  <a:pt x="0" y="6145032"/>
                </a:lnTo>
                <a:lnTo>
                  <a:pt x="0" y="0"/>
                </a:lnTo>
                <a:close/>
              </a:path>
            </a:pathLst>
          </a:custGeom>
          <a:blipFill>
            <a:blip r:embed="rId3"/>
            <a:stretch>
              <a:fillRect l="0" t="0" r="0" b="0"/>
            </a:stretch>
          </a:blipFill>
        </p:spPr>
      </p:sp>
      <p:sp>
        <p:nvSpPr>
          <p:cNvPr name="TextBox 16" id="16"/>
          <p:cNvSpPr txBox="true"/>
          <p:nvPr/>
        </p:nvSpPr>
        <p:spPr>
          <a:xfrm rot="0">
            <a:off x="1359944" y="1730874"/>
            <a:ext cx="6861292" cy="588788"/>
          </a:xfrm>
          <a:prstGeom prst="rect">
            <a:avLst/>
          </a:prstGeom>
        </p:spPr>
        <p:txBody>
          <a:bodyPr anchor="t" rtlCol="false" tIns="0" lIns="0" bIns="0" rIns="0">
            <a:spAutoFit/>
          </a:bodyPr>
          <a:lstStyle/>
          <a:p>
            <a:pPr algn="ctr" marL="0" indent="0" lvl="0">
              <a:lnSpc>
                <a:spcPts val="4822"/>
              </a:lnSpc>
              <a:spcBef>
                <a:spcPct val="0"/>
              </a:spcBef>
            </a:pPr>
            <a:r>
              <a:rPr lang="en-US" sz="3444">
                <a:solidFill>
                  <a:srgbClr val="FDFDFD"/>
                </a:solidFill>
                <a:latin typeface="League Spartan"/>
              </a:rPr>
              <a:t>STROKE OCCURENCE BY AGE </a:t>
            </a:r>
          </a:p>
        </p:txBody>
      </p:sp>
      <p:sp>
        <p:nvSpPr>
          <p:cNvPr name="TextBox 17" id="17"/>
          <p:cNvSpPr txBox="true"/>
          <p:nvPr/>
        </p:nvSpPr>
        <p:spPr>
          <a:xfrm rot="0">
            <a:off x="1621074" y="2633734"/>
            <a:ext cx="6339031" cy="6410071"/>
          </a:xfrm>
          <a:prstGeom prst="rect">
            <a:avLst/>
          </a:prstGeom>
        </p:spPr>
        <p:txBody>
          <a:bodyPr anchor="t" rtlCol="false" tIns="0" lIns="0" bIns="0" rIns="0">
            <a:spAutoFit/>
          </a:bodyPr>
          <a:lstStyle/>
          <a:p>
            <a:pPr algn="l" marL="487933" indent="-243967" lvl="1">
              <a:lnSpc>
                <a:spcPts val="3163"/>
              </a:lnSpc>
              <a:buFont typeface="Arial"/>
              <a:buChar char="•"/>
            </a:pPr>
            <a:r>
              <a:rPr lang="en-US" sz="2259" spc="-45">
                <a:solidFill>
                  <a:srgbClr val="FDFDFD"/>
                </a:solidFill>
                <a:latin typeface="Poppins"/>
              </a:rPr>
              <a:t>We observe that the incidence of stroke cases starts to increase significantly from around age 25. This upward trend continues progressively, reaching its peak around the age of 80. This pattern suggests that age is a critical factor in stroke risk, with the likelihood of experiencing a stroke growing as individuals advance in age.</a:t>
            </a:r>
          </a:p>
          <a:p>
            <a:pPr algn="l" marL="487933" indent="-243967" lvl="1">
              <a:lnSpc>
                <a:spcPts val="3163"/>
              </a:lnSpc>
              <a:buFont typeface="Arial"/>
              <a:buChar char="•"/>
            </a:pPr>
            <a:r>
              <a:rPr lang="en-US" sz="2259" spc="-45">
                <a:solidFill>
                  <a:srgbClr val="FDFDFD"/>
                </a:solidFill>
                <a:latin typeface="Poppins"/>
              </a:rPr>
              <a:t>This analysis underscores the need for targeted preventive measures and interventions, especially for individuals entering their mid-twenties and beyond, to manage and mitigate the risk factors associated with stroke.</a:t>
            </a:r>
          </a:p>
          <a:p>
            <a:pPr algn="l" marL="0" indent="0" lvl="0">
              <a:lnSpc>
                <a:spcPts val="316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05423" y="1370422"/>
            <a:ext cx="7523780" cy="7546156"/>
            <a:chOff x="0" y="0"/>
            <a:chExt cx="2106826" cy="2113092"/>
          </a:xfrm>
        </p:grpSpPr>
        <p:sp>
          <p:nvSpPr>
            <p:cNvPr name="Freeform 4" id="4"/>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5" id="5"/>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8829309"/>
            <a:ext cx="7523780" cy="428991"/>
            <a:chOff x="0" y="0"/>
            <a:chExt cx="2106826" cy="120127"/>
          </a:xfrm>
        </p:grpSpPr>
        <p:sp>
          <p:nvSpPr>
            <p:cNvPr name="Freeform 7" id="7"/>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2" id="12"/>
          <p:cNvSpPr/>
          <p:nvPr/>
        </p:nvSpPr>
        <p:spPr>
          <a:xfrm flipH="false" flipV="false" rot="0">
            <a:off x="8552480" y="1751497"/>
            <a:ext cx="9550259" cy="6152828"/>
          </a:xfrm>
          <a:custGeom>
            <a:avLst/>
            <a:gdLst/>
            <a:ahLst/>
            <a:cxnLst/>
            <a:rect r="r" b="b" t="t" l="l"/>
            <a:pathLst>
              <a:path h="6152828" w="9550259">
                <a:moveTo>
                  <a:pt x="0" y="0"/>
                </a:moveTo>
                <a:lnTo>
                  <a:pt x="9550259" y="0"/>
                </a:lnTo>
                <a:lnTo>
                  <a:pt x="9550259" y="6152828"/>
                </a:lnTo>
                <a:lnTo>
                  <a:pt x="0" y="6152828"/>
                </a:lnTo>
                <a:lnTo>
                  <a:pt x="0" y="0"/>
                </a:lnTo>
                <a:close/>
              </a:path>
            </a:pathLst>
          </a:custGeom>
          <a:blipFill>
            <a:blip r:embed="rId3"/>
            <a:stretch>
              <a:fillRect l="0" t="0" r="0" b="0"/>
            </a:stretch>
          </a:blipFill>
        </p:spPr>
      </p:sp>
      <p:sp>
        <p:nvSpPr>
          <p:cNvPr name="TextBox 13" id="13"/>
          <p:cNvSpPr txBox="true"/>
          <p:nvPr/>
        </p:nvSpPr>
        <p:spPr>
          <a:xfrm rot="0">
            <a:off x="1336667" y="1684822"/>
            <a:ext cx="6861292" cy="588788"/>
          </a:xfrm>
          <a:prstGeom prst="rect">
            <a:avLst/>
          </a:prstGeom>
        </p:spPr>
        <p:txBody>
          <a:bodyPr anchor="t" rtlCol="false" tIns="0" lIns="0" bIns="0" rIns="0">
            <a:spAutoFit/>
          </a:bodyPr>
          <a:lstStyle/>
          <a:p>
            <a:pPr algn="ctr" marL="0" indent="0" lvl="0">
              <a:lnSpc>
                <a:spcPts val="4822"/>
              </a:lnSpc>
              <a:spcBef>
                <a:spcPct val="0"/>
              </a:spcBef>
            </a:pPr>
            <a:r>
              <a:rPr lang="en-US" sz="3444">
                <a:solidFill>
                  <a:srgbClr val="FDFDFD"/>
                </a:solidFill>
                <a:latin typeface="League Spartan"/>
              </a:rPr>
              <a:t>STROKE OCCURENCE BY BMI</a:t>
            </a:r>
          </a:p>
        </p:txBody>
      </p:sp>
      <p:sp>
        <p:nvSpPr>
          <p:cNvPr name="TextBox 14" id="14"/>
          <p:cNvSpPr txBox="true"/>
          <p:nvPr/>
        </p:nvSpPr>
        <p:spPr>
          <a:xfrm rot="0">
            <a:off x="1661297" y="2754991"/>
            <a:ext cx="5754831" cy="3209671"/>
          </a:xfrm>
          <a:prstGeom prst="rect">
            <a:avLst/>
          </a:prstGeom>
        </p:spPr>
        <p:txBody>
          <a:bodyPr anchor="t" rtlCol="false" tIns="0" lIns="0" bIns="0" rIns="0">
            <a:spAutoFit/>
          </a:bodyPr>
          <a:lstStyle/>
          <a:p>
            <a:pPr algn="l">
              <a:lnSpc>
                <a:spcPts val="3163"/>
              </a:lnSpc>
            </a:pPr>
            <a:r>
              <a:rPr lang="en-US" sz="2259" spc="-45">
                <a:solidFill>
                  <a:srgbClr val="FDFDFD"/>
                </a:solidFill>
                <a:latin typeface="Poppins"/>
              </a:rPr>
              <a:t>The visualization reveals a clear trend indicating that the majority of stroke cases are found in individuals with a BMI of approximately 28 or higher, which falls into the obese category. This suggests a strong correlation between higher BMI and the risk of stroke.</a:t>
            </a:r>
          </a:p>
          <a:p>
            <a:pPr algn="l" marL="0" indent="0" lvl="0">
              <a:lnSpc>
                <a:spcPts val="3163"/>
              </a:lnSpc>
              <a:spcBef>
                <a:spcPct val="0"/>
              </a:spcBef>
            </a:pPr>
          </a:p>
        </p:txBody>
      </p:sp>
      <p:grpSp>
        <p:nvGrpSpPr>
          <p:cNvPr name="Group 15" id="15"/>
          <p:cNvGrpSpPr/>
          <p:nvPr/>
        </p:nvGrpSpPr>
        <p:grpSpPr>
          <a:xfrm rot="0">
            <a:off x="-1902907" y="-1812707"/>
            <a:ext cx="3564204" cy="356420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86463" y="1416802"/>
            <a:ext cx="6639306" cy="7279444"/>
            <a:chOff x="0" y="0"/>
            <a:chExt cx="1859153" cy="2038406"/>
          </a:xfrm>
        </p:grpSpPr>
        <p:sp>
          <p:nvSpPr>
            <p:cNvPr name="Freeform 4" id="4"/>
            <p:cNvSpPr/>
            <p:nvPr/>
          </p:nvSpPr>
          <p:spPr>
            <a:xfrm flipH="false" flipV="false" rot="0">
              <a:off x="0" y="0"/>
              <a:ext cx="1859153" cy="2038406"/>
            </a:xfrm>
            <a:custGeom>
              <a:avLst/>
              <a:gdLst/>
              <a:ahLst/>
              <a:cxnLst/>
              <a:rect r="r" b="b" t="t" l="l"/>
              <a:pathLst>
                <a:path h="2038406" w="1859153">
                  <a:moveTo>
                    <a:pt x="0" y="0"/>
                  </a:moveTo>
                  <a:lnTo>
                    <a:pt x="1859153" y="0"/>
                  </a:lnTo>
                  <a:lnTo>
                    <a:pt x="1859153" y="2038406"/>
                  </a:lnTo>
                  <a:lnTo>
                    <a:pt x="0" y="2038406"/>
                  </a:lnTo>
                  <a:close/>
                </a:path>
              </a:pathLst>
            </a:custGeom>
            <a:solidFill>
              <a:srgbClr val="145DA0">
                <a:alpha val="95686"/>
              </a:srgbClr>
            </a:solidFill>
            <a:ln cap="sq">
              <a:noFill/>
              <a:prstDash val="solid"/>
              <a:miter/>
            </a:ln>
          </p:spPr>
        </p:sp>
        <p:sp>
          <p:nvSpPr>
            <p:cNvPr name="TextBox 5" id="5"/>
            <p:cNvSpPr txBox="true"/>
            <p:nvPr/>
          </p:nvSpPr>
          <p:spPr>
            <a:xfrm>
              <a:off x="0" y="-38100"/>
              <a:ext cx="1859153" cy="20765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98209" y="8649866"/>
            <a:ext cx="6639306" cy="428991"/>
            <a:chOff x="0" y="0"/>
            <a:chExt cx="1859153" cy="120127"/>
          </a:xfrm>
        </p:grpSpPr>
        <p:sp>
          <p:nvSpPr>
            <p:cNvPr name="Freeform 7" id="7"/>
            <p:cNvSpPr/>
            <p:nvPr/>
          </p:nvSpPr>
          <p:spPr>
            <a:xfrm flipH="false" flipV="false" rot="0">
              <a:off x="0" y="0"/>
              <a:ext cx="1859153" cy="120127"/>
            </a:xfrm>
            <a:custGeom>
              <a:avLst/>
              <a:gdLst/>
              <a:ahLst/>
              <a:cxnLst/>
              <a:rect r="r" b="b" t="t" l="l"/>
              <a:pathLst>
                <a:path h="120127" w="1859153">
                  <a:moveTo>
                    <a:pt x="0" y="0"/>
                  </a:moveTo>
                  <a:lnTo>
                    <a:pt x="1859153" y="0"/>
                  </a:lnTo>
                  <a:lnTo>
                    <a:pt x="1859153"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1859153"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3724222" y="-4507687"/>
            <a:ext cx="5924489" cy="5924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7205689" y="1583384"/>
            <a:ext cx="11082311" cy="6068589"/>
          </a:xfrm>
          <a:custGeom>
            <a:avLst/>
            <a:gdLst/>
            <a:ahLst/>
            <a:cxnLst/>
            <a:rect r="r" b="b" t="t" l="l"/>
            <a:pathLst>
              <a:path h="6068589" w="11082311">
                <a:moveTo>
                  <a:pt x="0" y="0"/>
                </a:moveTo>
                <a:lnTo>
                  <a:pt x="11082311" y="0"/>
                </a:lnTo>
                <a:lnTo>
                  <a:pt x="11082311" y="6068589"/>
                </a:lnTo>
                <a:lnTo>
                  <a:pt x="0" y="6068589"/>
                </a:lnTo>
                <a:lnTo>
                  <a:pt x="0" y="0"/>
                </a:lnTo>
                <a:close/>
              </a:path>
            </a:pathLst>
          </a:custGeom>
          <a:blipFill>
            <a:blip r:embed="rId3"/>
            <a:stretch>
              <a:fillRect l="0" t="0" r="0" b="0"/>
            </a:stretch>
          </a:blipFill>
        </p:spPr>
      </p:sp>
      <p:sp>
        <p:nvSpPr>
          <p:cNvPr name="TextBox 16" id="16"/>
          <p:cNvSpPr txBox="true"/>
          <p:nvPr/>
        </p:nvSpPr>
        <p:spPr>
          <a:xfrm rot="0">
            <a:off x="1028700" y="3176622"/>
            <a:ext cx="5754831" cy="3274543"/>
          </a:xfrm>
          <a:prstGeom prst="rect">
            <a:avLst/>
          </a:prstGeom>
        </p:spPr>
        <p:txBody>
          <a:bodyPr anchor="t" rtlCol="false" tIns="0" lIns="0" bIns="0" rIns="0">
            <a:spAutoFit/>
          </a:bodyPr>
          <a:lstStyle/>
          <a:p>
            <a:pPr algn="l">
              <a:lnSpc>
                <a:spcPts val="3263"/>
              </a:lnSpc>
            </a:pPr>
            <a:r>
              <a:rPr lang="en-US" sz="2330" spc="-46">
                <a:solidFill>
                  <a:srgbClr val="FDFDFD"/>
                </a:solidFill>
                <a:latin typeface="Poppins"/>
              </a:rPr>
              <a:t>Despite the class imbalance in our dataset, it seems that hypertension may not have a substantial impact on the likelihood of experiencing a stroke. Interestingly, we observe a lower incidence of stroke cases among individuals with hypertension.</a:t>
            </a:r>
          </a:p>
          <a:p>
            <a:pPr algn="l" marL="0" indent="0" lvl="0">
              <a:lnSpc>
                <a:spcPts val="3263"/>
              </a:lnSpc>
              <a:spcBef>
                <a:spcPct val="0"/>
              </a:spcBef>
            </a:pPr>
          </a:p>
        </p:txBody>
      </p:sp>
      <p:sp>
        <p:nvSpPr>
          <p:cNvPr name="TextBox 17" id="17"/>
          <p:cNvSpPr txBox="true"/>
          <p:nvPr/>
        </p:nvSpPr>
        <p:spPr>
          <a:xfrm rot="0">
            <a:off x="475470" y="1692755"/>
            <a:ext cx="6861292" cy="1198388"/>
          </a:xfrm>
          <a:prstGeom prst="rect">
            <a:avLst/>
          </a:prstGeom>
        </p:spPr>
        <p:txBody>
          <a:bodyPr anchor="t" rtlCol="false" tIns="0" lIns="0" bIns="0" rIns="0">
            <a:spAutoFit/>
          </a:bodyPr>
          <a:lstStyle/>
          <a:p>
            <a:pPr algn="ctr" marL="0" indent="0" lvl="0">
              <a:lnSpc>
                <a:spcPts val="4822"/>
              </a:lnSpc>
              <a:spcBef>
                <a:spcPct val="0"/>
              </a:spcBef>
            </a:pPr>
            <a:r>
              <a:rPr lang="en-US" sz="3444">
                <a:solidFill>
                  <a:srgbClr val="FDFDFD"/>
                </a:solidFill>
                <a:latin typeface="League Spartan"/>
              </a:rPr>
              <a:t>STROKE OCCURENCE BY HYPERTENSION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298209" y="1370422"/>
            <a:ext cx="6639306" cy="7279444"/>
            <a:chOff x="0" y="0"/>
            <a:chExt cx="1859153" cy="2038406"/>
          </a:xfrm>
        </p:grpSpPr>
        <p:sp>
          <p:nvSpPr>
            <p:cNvPr name="Freeform 4" id="4"/>
            <p:cNvSpPr/>
            <p:nvPr/>
          </p:nvSpPr>
          <p:spPr>
            <a:xfrm flipH="false" flipV="false" rot="0">
              <a:off x="0" y="0"/>
              <a:ext cx="1859153" cy="2038406"/>
            </a:xfrm>
            <a:custGeom>
              <a:avLst/>
              <a:gdLst/>
              <a:ahLst/>
              <a:cxnLst/>
              <a:rect r="r" b="b" t="t" l="l"/>
              <a:pathLst>
                <a:path h="2038406" w="1859153">
                  <a:moveTo>
                    <a:pt x="0" y="0"/>
                  </a:moveTo>
                  <a:lnTo>
                    <a:pt x="1859153" y="0"/>
                  </a:lnTo>
                  <a:lnTo>
                    <a:pt x="1859153" y="2038406"/>
                  </a:lnTo>
                  <a:lnTo>
                    <a:pt x="0" y="2038406"/>
                  </a:lnTo>
                  <a:close/>
                </a:path>
              </a:pathLst>
            </a:custGeom>
            <a:solidFill>
              <a:srgbClr val="145DA0">
                <a:alpha val="95686"/>
              </a:srgbClr>
            </a:solidFill>
            <a:ln cap="sq">
              <a:noFill/>
              <a:prstDash val="solid"/>
              <a:miter/>
            </a:ln>
          </p:spPr>
        </p:sp>
        <p:sp>
          <p:nvSpPr>
            <p:cNvPr name="TextBox 5" id="5"/>
            <p:cNvSpPr txBox="true"/>
            <p:nvPr/>
          </p:nvSpPr>
          <p:spPr>
            <a:xfrm>
              <a:off x="0" y="-38100"/>
              <a:ext cx="1859153" cy="20765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98209" y="8649866"/>
            <a:ext cx="6639306" cy="428991"/>
            <a:chOff x="0" y="0"/>
            <a:chExt cx="1859153" cy="120127"/>
          </a:xfrm>
        </p:grpSpPr>
        <p:sp>
          <p:nvSpPr>
            <p:cNvPr name="Freeform 7" id="7"/>
            <p:cNvSpPr/>
            <p:nvPr/>
          </p:nvSpPr>
          <p:spPr>
            <a:xfrm flipH="false" flipV="false" rot="0">
              <a:off x="0" y="0"/>
              <a:ext cx="1859153" cy="120127"/>
            </a:xfrm>
            <a:custGeom>
              <a:avLst/>
              <a:gdLst/>
              <a:ahLst/>
              <a:cxnLst/>
              <a:rect r="r" b="b" t="t" l="l"/>
              <a:pathLst>
                <a:path h="120127" w="1859153">
                  <a:moveTo>
                    <a:pt x="0" y="0"/>
                  </a:moveTo>
                  <a:lnTo>
                    <a:pt x="1859153" y="0"/>
                  </a:lnTo>
                  <a:lnTo>
                    <a:pt x="1859153"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1859153"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3724222" y="-4507687"/>
            <a:ext cx="5924489" cy="5924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7749943" y="1776780"/>
            <a:ext cx="9997171" cy="5784880"/>
          </a:xfrm>
          <a:custGeom>
            <a:avLst/>
            <a:gdLst/>
            <a:ahLst/>
            <a:cxnLst/>
            <a:rect r="r" b="b" t="t" l="l"/>
            <a:pathLst>
              <a:path h="5784880" w="9997171">
                <a:moveTo>
                  <a:pt x="0" y="0"/>
                </a:moveTo>
                <a:lnTo>
                  <a:pt x="9997171" y="0"/>
                </a:lnTo>
                <a:lnTo>
                  <a:pt x="9997171" y="5784880"/>
                </a:lnTo>
                <a:lnTo>
                  <a:pt x="0" y="5784880"/>
                </a:lnTo>
                <a:lnTo>
                  <a:pt x="0" y="0"/>
                </a:lnTo>
                <a:close/>
              </a:path>
            </a:pathLst>
          </a:custGeom>
          <a:blipFill>
            <a:blip r:embed="rId3"/>
            <a:stretch>
              <a:fillRect l="0" t="0" r="0" b="0"/>
            </a:stretch>
          </a:blipFill>
        </p:spPr>
      </p:sp>
      <p:sp>
        <p:nvSpPr>
          <p:cNvPr name="TextBox 16" id="16"/>
          <p:cNvSpPr txBox="true"/>
          <p:nvPr/>
        </p:nvSpPr>
        <p:spPr>
          <a:xfrm rot="0">
            <a:off x="629453" y="3236129"/>
            <a:ext cx="5754831" cy="3016932"/>
          </a:xfrm>
          <a:prstGeom prst="rect">
            <a:avLst/>
          </a:prstGeom>
        </p:spPr>
        <p:txBody>
          <a:bodyPr anchor="t" rtlCol="false" tIns="0" lIns="0" bIns="0" rIns="0">
            <a:spAutoFit/>
          </a:bodyPr>
          <a:lstStyle/>
          <a:p>
            <a:pPr algn="l">
              <a:lnSpc>
                <a:spcPts val="3986"/>
              </a:lnSpc>
            </a:pPr>
            <a:r>
              <a:rPr lang="en-US" sz="2430" spc="-48">
                <a:solidFill>
                  <a:srgbClr val="FDFDFD"/>
                </a:solidFill>
                <a:latin typeface="Poppins"/>
              </a:rPr>
              <a:t>Given that our dataset predominantly comprises information about female patients, we can note that the occurrence of stroke is approximately 5% for both genders.</a:t>
            </a:r>
          </a:p>
          <a:p>
            <a:pPr algn="l" marL="0" indent="0" lvl="0">
              <a:lnSpc>
                <a:spcPts val="3986"/>
              </a:lnSpc>
            </a:pPr>
          </a:p>
        </p:txBody>
      </p:sp>
      <p:sp>
        <p:nvSpPr>
          <p:cNvPr name="TextBox 17" id="17"/>
          <p:cNvSpPr txBox="true"/>
          <p:nvPr/>
        </p:nvSpPr>
        <p:spPr>
          <a:xfrm rot="0">
            <a:off x="76223" y="1710105"/>
            <a:ext cx="6861292" cy="1198388"/>
          </a:xfrm>
          <a:prstGeom prst="rect">
            <a:avLst/>
          </a:prstGeom>
        </p:spPr>
        <p:txBody>
          <a:bodyPr anchor="t" rtlCol="false" tIns="0" lIns="0" bIns="0" rIns="0">
            <a:spAutoFit/>
          </a:bodyPr>
          <a:lstStyle/>
          <a:p>
            <a:pPr algn="ctr" marL="0" indent="0" lvl="0">
              <a:lnSpc>
                <a:spcPts val="4822"/>
              </a:lnSpc>
              <a:spcBef>
                <a:spcPct val="0"/>
              </a:spcBef>
            </a:pPr>
            <a:r>
              <a:rPr lang="en-US" sz="3444">
                <a:solidFill>
                  <a:srgbClr val="FDFDFD"/>
                </a:solidFill>
                <a:latin typeface="League Spartan"/>
              </a:rPr>
              <a:t>STROKE OCCURENCE BY GENDER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298209" y="1370422"/>
            <a:ext cx="6639306" cy="7279444"/>
            <a:chOff x="0" y="0"/>
            <a:chExt cx="1859153" cy="2038406"/>
          </a:xfrm>
        </p:grpSpPr>
        <p:sp>
          <p:nvSpPr>
            <p:cNvPr name="Freeform 4" id="4"/>
            <p:cNvSpPr/>
            <p:nvPr/>
          </p:nvSpPr>
          <p:spPr>
            <a:xfrm flipH="false" flipV="false" rot="0">
              <a:off x="0" y="0"/>
              <a:ext cx="1859153" cy="2038406"/>
            </a:xfrm>
            <a:custGeom>
              <a:avLst/>
              <a:gdLst/>
              <a:ahLst/>
              <a:cxnLst/>
              <a:rect r="r" b="b" t="t" l="l"/>
              <a:pathLst>
                <a:path h="2038406" w="1859153">
                  <a:moveTo>
                    <a:pt x="0" y="0"/>
                  </a:moveTo>
                  <a:lnTo>
                    <a:pt x="1859153" y="0"/>
                  </a:lnTo>
                  <a:lnTo>
                    <a:pt x="1859153" y="2038406"/>
                  </a:lnTo>
                  <a:lnTo>
                    <a:pt x="0" y="2038406"/>
                  </a:lnTo>
                  <a:close/>
                </a:path>
              </a:pathLst>
            </a:custGeom>
            <a:solidFill>
              <a:srgbClr val="145DA0">
                <a:alpha val="95686"/>
              </a:srgbClr>
            </a:solidFill>
            <a:ln cap="sq">
              <a:noFill/>
              <a:prstDash val="solid"/>
              <a:miter/>
            </a:ln>
          </p:spPr>
        </p:sp>
        <p:sp>
          <p:nvSpPr>
            <p:cNvPr name="TextBox 5" id="5"/>
            <p:cNvSpPr txBox="true"/>
            <p:nvPr/>
          </p:nvSpPr>
          <p:spPr>
            <a:xfrm>
              <a:off x="0" y="-38100"/>
              <a:ext cx="1859153" cy="20765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98209" y="8649866"/>
            <a:ext cx="6639306" cy="428991"/>
            <a:chOff x="0" y="0"/>
            <a:chExt cx="1859153" cy="120127"/>
          </a:xfrm>
        </p:grpSpPr>
        <p:sp>
          <p:nvSpPr>
            <p:cNvPr name="Freeform 7" id="7"/>
            <p:cNvSpPr/>
            <p:nvPr/>
          </p:nvSpPr>
          <p:spPr>
            <a:xfrm flipH="false" flipV="false" rot="0">
              <a:off x="0" y="0"/>
              <a:ext cx="1859153" cy="120127"/>
            </a:xfrm>
            <a:custGeom>
              <a:avLst/>
              <a:gdLst/>
              <a:ahLst/>
              <a:cxnLst/>
              <a:rect r="r" b="b" t="t" l="l"/>
              <a:pathLst>
                <a:path h="120127" w="1859153">
                  <a:moveTo>
                    <a:pt x="0" y="0"/>
                  </a:moveTo>
                  <a:lnTo>
                    <a:pt x="1859153" y="0"/>
                  </a:lnTo>
                  <a:lnTo>
                    <a:pt x="1859153" y="120127"/>
                  </a:lnTo>
                  <a:lnTo>
                    <a:pt x="0" y="120127"/>
                  </a:lnTo>
                  <a:close/>
                </a:path>
              </a:pathLst>
            </a:custGeom>
            <a:solidFill>
              <a:srgbClr val="145DA0">
                <a:alpha val="48627"/>
              </a:srgbClr>
            </a:solidFill>
            <a:ln cap="sq">
              <a:noFill/>
              <a:prstDash val="solid"/>
              <a:miter/>
            </a:ln>
          </p:spPr>
        </p:sp>
        <p:sp>
          <p:nvSpPr>
            <p:cNvPr name="TextBox 8" id="8"/>
            <p:cNvSpPr txBox="true"/>
            <p:nvPr/>
          </p:nvSpPr>
          <p:spPr>
            <a:xfrm>
              <a:off x="0" y="-38100"/>
              <a:ext cx="1859153"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5238003" y="8290589"/>
            <a:ext cx="7523780" cy="752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3724222" y="-4507687"/>
            <a:ext cx="5924489" cy="5924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0">
            <a:off x="7144245" y="1583384"/>
            <a:ext cx="11143755" cy="6225562"/>
          </a:xfrm>
          <a:custGeom>
            <a:avLst/>
            <a:gdLst/>
            <a:ahLst/>
            <a:cxnLst/>
            <a:rect r="r" b="b" t="t" l="l"/>
            <a:pathLst>
              <a:path h="6225562" w="11143755">
                <a:moveTo>
                  <a:pt x="0" y="0"/>
                </a:moveTo>
                <a:lnTo>
                  <a:pt x="11143755" y="0"/>
                </a:lnTo>
                <a:lnTo>
                  <a:pt x="11143755" y="6225561"/>
                </a:lnTo>
                <a:lnTo>
                  <a:pt x="0" y="6225561"/>
                </a:lnTo>
                <a:lnTo>
                  <a:pt x="0" y="0"/>
                </a:lnTo>
                <a:close/>
              </a:path>
            </a:pathLst>
          </a:custGeom>
          <a:blipFill>
            <a:blip r:embed="rId3"/>
            <a:stretch>
              <a:fillRect l="0" t="0" r="0" b="0"/>
            </a:stretch>
          </a:blipFill>
        </p:spPr>
      </p:sp>
      <p:sp>
        <p:nvSpPr>
          <p:cNvPr name="TextBox 16" id="16"/>
          <p:cNvSpPr txBox="true"/>
          <p:nvPr/>
        </p:nvSpPr>
        <p:spPr>
          <a:xfrm rot="0">
            <a:off x="120097" y="1818567"/>
            <a:ext cx="6686848" cy="1780747"/>
          </a:xfrm>
          <a:prstGeom prst="rect">
            <a:avLst/>
          </a:prstGeom>
        </p:spPr>
        <p:txBody>
          <a:bodyPr anchor="t" rtlCol="false" tIns="0" lIns="0" bIns="0" rIns="0">
            <a:spAutoFit/>
          </a:bodyPr>
          <a:lstStyle/>
          <a:p>
            <a:pPr algn="ctr">
              <a:lnSpc>
                <a:spcPts val="4748"/>
              </a:lnSpc>
            </a:pPr>
            <a:r>
              <a:rPr lang="en-US" sz="3391">
                <a:solidFill>
                  <a:srgbClr val="FDFDFD"/>
                </a:solidFill>
                <a:latin typeface="League Spartan"/>
              </a:rPr>
              <a:t>STROKE OCCURENCE BY MARITAL STATUS</a:t>
            </a:r>
          </a:p>
          <a:p>
            <a:pPr algn="ctr" marL="0" indent="0" lvl="0">
              <a:lnSpc>
                <a:spcPts val="4748"/>
              </a:lnSpc>
              <a:spcBef>
                <a:spcPct val="0"/>
              </a:spcBef>
            </a:pPr>
          </a:p>
        </p:txBody>
      </p:sp>
      <p:sp>
        <p:nvSpPr>
          <p:cNvPr name="TextBox 17" id="17"/>
          <p:cNvSpPr txBox="true"/>
          <p:nvPr/>
        </p:nvSpPr>
        <p:spPr>
          <a:xfrm rot="0">
            <a:off x="586105" y="3024609"/>
            <a:ext cx="5754831" cy="4531407"/>
          </a:xfrm>
          <a:prstGeom prst="rect">
            <a:avLst/>
          </a:prstGeom>
        </p:spPr>
        <p:txBody>
          <a:bodyPr anchor="t" rtlCol="false" tIns="0" lIns="0" bIns="0" rIns="0">
            <a:spAutoFit/>
          </a:bodyPr>
          <a:lstStyle/>
          <a:p>
            <a:pPr algn="l">
              <a:lnSpc>
                <a:spcPts val="3986"/>
              </a:lnSpc>
            </a:pPr>
            <a:r>
              <a:rPr lang="en-US" sz="2430" spc="-48">
                <a:solidFill>
                  <a:srgbClr val="FDFDFD"/>
                </a:solidFill>
                <a:latin typeface="Poppins"/>
              </a:rPr>
              <a:t>Based on the plot, it is evident that both married men and women exhibit a higher likelihood of experiencing a stroke. This trend is particularly pronounced among unmarried males. Furthermore, married women appear to have a higher incidence of stroke compared to married men. </a:t>
            </a:r>
          </a:p>
          <a:p>
            <a:pPr algn="l" marL="0" indent="0" lvl="0">
              <a:lnSpc>
                <a:spcPts val="398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259300" y="-896443"/>
            <a:ext cx="1378419" cy="12079887"/>
            <a:chOff x="0" y="0"/>
            <a:chExt cx="363040" cy="3181534"/>
          </a:xfrm>
        </p:grpSpPr>
        <p:sp>
          <p:nvSpPr>
            <p:cNvPr name="Freeform 4" id="4"/>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solidFill>
              <a:srgbClr val="00569E"/>
            </a:solidFill>
          </p:spPr>
        </p:sp>
        <p:sp>
          <p:nvSpPr>
            <p:cNvPr name="TextBox 5" id="5"/>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35453" y="925830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697182" y="3200973"/>
            <a:ext cx="10251079" cy="4659342"/>
          </a:xfrm>
          <a:custGeom>
            <a:avLst/>
            <a:gdLst/>
            <a:ahLst/>
            <a:cxnLst/>
            <a:rect r="r" b="b" t="t" l="l"/>
            <a:pathLst>
              <a:path h="4659342" w="10251079">
                <a:moveTo>
                  <a:pt x="0" y="0"/>
                </a:moveTo>
                <a:lnTo>
                  <a:pt x="10251079" y="0"/>
                </a:lnTo>
                <a:lnTo>
                  <a:pt x="10251079" y="4659342"/>
                </a:lnTo>
                <a:lnTo>
                  <a:pt x="0" y="4659342"/>
                </a:lnTo>
                <a:lnTo>
                  <a:pt x="0" y="0"/>
                </a:lnTo>
                <a:close/>
              </a:path>
            </a:pathLst>
          </a:custGeom>
          <a:blipFill>
            <a:blip r:embed="rId3"/>
            <a:stretch>
              <a:fillRect l="-266" t="0" r="-32" b="-1216"/>
            </a:stretch>
          </a:blipFill>
        </p:spPr>
      </p:sp>
      <p:sp>
        <p:nvSpPr>
          <p:cNvPr name="TextBox 10" id="10"/>
          <p:cNvSpPr txBox="true"/>
          <p:nvPr/>
        </p:nvSpPr>
        <p:spPr>
          <a:xfrm rot="0">
            <a:off x="1028700" y="605348"/>
            <a:ext cx="15513568" cy="1374689"/>
          </a:xfrm>
          <a:prstGeom prst="rect">
            <a:avLst/>
          </a:prstGeom>
        </p:spPr>
        <p:txBody>
          <a:bodyPr anchor="t" rtlCol="false" tIns="0" lIns="0" bIns="0" rIns="0">
            <a:spAutoFit/>
          </a:bodyPr>
          <a:lstStyle/>
          <a:p>
            <a:pPr algn="l">
              <a:lnSpc>
                <a:spcPts val="5604"/>
              </a:lnSpc>
              <a:spcBef>
                <a:spcPct val="0"/>
              </a:spcBef>
            </a:pPr>
            <a:r>
              <a:rPr lang="en-US" sz="4003">
                <a:solidFill>
                  <a:srgbClr val="00569E"/>
                </a:solidFill>
                <a:latin typeface="League Spartan"/>
              </a:rPr>
              <a:t>SMOTE- SYNTHETIC MINORITY OVER-SAMPLING TECHNIQUE</a:t>
            </a:r>
            <a:r>
              <a:rPr lang="en-US" sz="4003">
                <a:solidFill>
                  <a:srgbClr val="00569E"/>
                </a:solidFill>
                <a:latin typeface="League Spartan"/>
              </a:rPr>
              <a:t> </a:t>
            </a:r>
          </a:p>
        </p:txBody>
      </p:sp>
      <p:sp>
        <p:nvSpPr>
          <p:cNvPr name="TextBox 11" id="11"/>
          <p:cNvSpPr txBox="true"/>
          <p:nvPr/>
        </p:nvSpPr>
        <p:spPr>
          <a:xfrm rot="0">
            <a:off x="332429" y="3805942"/>
            <a:ext cx="6172718" cy="3956653"/>
          </a:xfrm>
          <a:prstGeom prst="rect">
            <a:avLst/>
          </a:prstGeom>
        </p:spPr>
        <p:txBody>
          <a:bodyPr anchor="t" rtlCol="false" tIns="0" lIns="0" bIns="0" rIns="0">
            <a:spAutoFit/>
          </a:bodyPr>
          <a:lstStyle/>
          <a:p>
            <a:pPr algn="l">
              <a:lnSpc>
                <a:spcPts val="3466"/>
              </a:lnSpc>
            </a:pPr>
            <a:r>
              <a:rPr lang="en-US" sz="2476">
                <a:solidFill>
                  <a:srgbClr val="000000"/>
                </a:solidFill>
                <a:latin typeface="Poppins"/>
              </a:rPr>
              <a:t>SMOTE (Synthetic Minority Over-sampling Technique) was applied to address the class imbalance in the dataset.</a:t>
            </a:r>
          </a:p>
          <a:p>
            <a:pPr algn="l">
              <a:lnSpc>
                <a:spcPts val="3466"/>
              </a:lnSpc>
            </a:pPr>
          </a:p>
          <a:p>
            <a:pPr algn="l">
              <a:lnSpc>
                <a:spcPts val="3466"/>
              </a:lnSpc>
            </a:pPr>
            <a:r>
              <a:rPr lang="en-US" sz="2476">
                <a:solidFill>
                  <a:srgbClr val="000000"/>
                </a:solidFill>
                <a:latin typeface="Poppins"/>
              </a:rPr>
              <a:t>By generating synthetic samples for the minority class, SMOTE effectively rebalances the dataset.</a:t>
            </a:r>
          </a:p>
          <a:p>
            <a:pPr algn="l">
              <a:lnSpc>
                <a:spcPts val="3466"/>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73225" y="8229434"/>
            <a:ext cx="4115301" cy="577107"/>
          </a:xfrm>
          <a:custGeom>
            <a:avLst/>
            <a:gdLst/>
            <a:ahLst/>
            <a:cxnLst/>
            <a:rect r="r" b="b" t="t" l="l"/>
            <a:pathLst>
              <a:path h="577107" w="4115301">
                <a:moveTo>
                  <a:pt x="0" y="0"/>
                </a:moveTo>
                <a:lnTo>
                  <a:pt x="4115301" y="0"/>
                </a:lnTo>
                <a:lnTo>
                  <a:pt x="4115301" y="577107"/>
                </a:lnTo>
                <a:lnTo>
                  <a:pt x="0" y="577107"/>
                </a:lnTo>
                <a:lnTo>
                  <a:pt x="0" y="0"/>
                </a:lnTo>
                <a:close/>
              </a:path>
            </a:pathLst>
          </a:custGeom>
          <a:blipFill>
            <a:blip r:embed="rId3"/>
            <a:stretch>
              <a:fillRect l="0" t="-40835" r="0" b="0"/>
            </a:stretch>
          </a:blipFill>
        </p:spPr>
      </p:sp>
      <p:grpSp>
        <p:nvGrpSpPr>
          <p:cNvPr name="Group 4" id="4"/>
          <p:cNvGrpSpPr/>
          <p:nvPr/>
        </p:nvGrpSpPr>
        <p:grpSpPr>
          <a:xfrm rot="0">
            <a:off x="148679" y="2538631"/>
            <a:ext cx="4163838" cy="6267910"/>
            <a:chOff x="0" y="0"/>
            <a:chExt cx="1416547" cy="2132358"/>
          </a:xfrm>
        </p:grpSpPr>
        <p:sp>
          <p:nvSpPr>
            <p:cNvPr name="Freeform 5" id="5"/>
            <p:cNvSpPr/>
            <p:nvPr/>
          </p:nvSpPr>
          <p:spPr>
            <a:xfrm flipH="false" flipV="false" rot="0">
              <a:off x="0" y="0"/>
              <a:ext cx="1416547" cy="2132357"/>
            </a:xfrm>
            <a:custGeom>
              <a:avLst/>
              <a:gdLst/>
              <a:ahLst/>
              <a:cxnLst/>
              <a:rect r="r" b="b" t="t" l="l"/>
              <a:pathLst>
                <a:path h="2132357" w="1416547">
                  <a:moveTo>
                    <a:pt x="46483" y="0"/>
                  </a:moveTo>
                  <a:lnTo>
                    <a:pt x="1370064" y="0"/>
                  </a:lnTo>
                  <a:cubicBezTo>
                    <a:pt x="1382392" y="0"/>
                    <a:pt x="1394215" y="4897"/>
                    <a:pt x="1402933" y="13615"/>
                  </a:cubicBezTo>
                  <a:cubicBezTo>
                    <a:pt x="1411650" y="22332"/>
                    <a:pt x="1416547" y="34155"/>
                    <a:pt x="1416547" y="46483"/>
                  </a:cubicBezTo>
                  <a:lnTo>
                    <a:pt x="1416547" y="2085874"/>
                  </a:lnTo>
                  <a:cubicBezTo>
                    <a:pt x="1416547" y="2098202"/>
                    <a:pt x="1411650" y="2110026"/>
                    <a:pt x="1402933" y="2118743"/>
                  </a:cubicBezTo>
                  <a:cubicBezTo>
                    <a:pt x="1394215" y="2127460"/>
                    <a:pt x="1382392" y="2132357"/>
                    <a:pt x="1370064" y="2132357"/>
                  </a:cubicBezTo>
                  <a:lnTo>
                    <a:pt x="46483" y="2132357"/>
                  </a:lnTo>
                  <a:cubicBezTo>
                    <a:pt x="34155" y="2132357"/>
                    <a:pt x="22332" y="2127460"/>
                    <a:pt x="13615" y="2118743"/>
                  </a:cubicBezTo>
                  <a:cubicBezTo>
                    <a:pt x="4897" y="2110026"/>
                    <a:pt x="0" y="2098202"/>
                    <a:pt x="0" y="2085874"/>
                  </a:cubicBezTo>
                  <a:lnTo>
                    <a:pt x="0" y="46483"/>
                  </a:lnTo>
                  <a:cubicBezTo>
                    <a:pt x="0" y="34155"/>
                    <a:pt x="4897" y="22332"/>
                    <a:pt x="13615" y="13615"/>
                  </a:cubicBezTo>
                  <a:cubicBezTo>
                    <a:pt x="22332" y="4897"/>
                    <a:pt x="34155" y="0"/>
                    <a:pt x="46483" y="0"/>
                  </a:cubicBezTo>
                  <a:close/>
                </a:path>
              </a:pathLst>
            </a:custGeom>
            <a:solidFill>
              <a:srgbClr val="FDFDFD"/>
            </a:solidFill>
            <a:ln w="38100" cap="rnd">
              <a:solidFill>
                <a:srgbClr val="145DA0"/>
              </a:solidFill>
              <a:prstDash val="solid"/>
              <a:round/>
            </a:ln>
          </p:spPr>
        </p:sp>
        <p:sp>
          <p:nvSpPr>
            <p:cNvPr name="TextBox 6" id="6"/>
            <p:cNvSpPr txBox="true"/>
            <p:nvPr/>
          </p:nvSpPr>
          <p:spPr>
            <a:xfrm>
              <a:off x="0" y="-38100"/>
              <a:ext cx="1416547" cy="217045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7" id="7"/>
          <p:cNvSpPr/>
          <p:nvPr/>
        </p:nvSpPr>
        <p:spPr>
          <a:xfrm>
            <a:off x="173225" y="5273419"/>
            <a:ext cx="4115301" cy="0"/>
          </a:xfrm>
          <a:prstGeom prst="line">
            <a:avLst/>
          </a:prstGeom>
          <a:ln cap="flat" w="28575">
            <a:solidFill>
              <a:srgbClr val="145DA0"/>
            </a:solidFill>
            <a:prstDash val="solid"/>
            <a:headEnd type="none" len="sm" w="sm"/>
            <a:tailEnd type="none" len="sm" w="sm"/>
          </a:ln>
        </p:spPr>
      </p:sp>
      <p:sp>
        <p:nvSpPr>
          <p:cNvPr name="AutoShape 8" id="8"/>
          <p:cNvSpPr/>
          <p:nvPr/>
        </p:nvSpPr>
        <p:spPr>
          <a:xfrm>
            <a:off x="148679" y="7741291"/>
            <a:ext cx="4115301" cy="0"/>
          </a:xfrm>
          <a:prstGeom prst="line">
            <a:avLst/>
          </a:prstGeom>
          <a:ln cap="flat" w="28575">
            <a:solidFill>
              <a:srgbClr val="145DA0"/>
            </a:solidFill>
            <a:prstDash val="solid"/>
            <a:headEnd type="none" len="sm" w="sm"/>
            <a:tailEnd type="none" len="sm" w="sm"/>
          </a:ln>
        </p:spPr>
      </p:sp>
      <p:sp>
        <p:nvSpPr>
          <p:cNvPr name="Freeform 9" id="9"/>
          <p:cNvSpPr/>
          <p:nvPr/>
        </p:nvSpPr>
        <p:spPr>
          <a:xfrm flipH="false" flipV="false" rot="0">
            <a:off x="4576368" y="8502994"/>
            <a:ext cx="4313126" cy="604849"/>
          </a:xfrm>
          <a:custGeom>
            <a:avLst/>
            <a:gdLst/>
            <a:ahLst/>
            <a:cxnLst/>
            <a:rect r="r" b="b" t="t" l="l"/>
            <a:pathLst>
              <a:path h="604849" w="4313126">
                <a:moveTo>
                  <a:pt x="0" y="0"/>
                </a:moveTo>
                <a:lnTo>
                  <a:pt x="4313126" y="0"/>
                </a:lnTo>
                <a:lnTo>
                  <a:pt x="4313126" y="604849"/>
                </a:lnTo>
                <a:lnTo>
                  <a:pt x="0" y="604849"/>
                </a:lnTo>
                <a:lnTo>
                  <a:pt x="0" y="0"/>
                </a:lnTo>
                <a:close/>
              </a:path>
            </a:pathLst>
          </a:custGeom>
          <a:blipFill>
            <a:blip r:embed="rId3"/>
            <a:stretch>
              <a:fillRect l="0" t="-40835" r="0" b="0"/>
            </a:stretch>
          </a:blipFill>
        </p:spPr>
      </p:sp>
      <p:grpSp>
        <p:nvGrpSpPr>
          <p:cNvPr name="Group 10" id="10"/>
          <p:cNvGrpSpPr/>
          <p:nvPr/>
        </p:nvGrpSpPr>
        <p:grpSpPr>
          <a:xfrm rot="0">
            <a:off x="4550642" y="2538631"/>
            <a:ext cx="4363996" cy="6202142"/>
            <a:chOff x="0" y="0"/>
            <a:chExt cx="1416547" cy="2013207"/>
          </a:xfrm>
        </p:grpSpPr>
        <p:sp>
          <p:nvSpPr>
            <p:cNvPr name="Freeform 11" id="11"/>
            <p:cNvSpPr/>
            <p:nvPr/>
          </p:nvSpPr>
          <p:spPr>
            <a:xfrm flipH="false" flipV="false" rot="0">
              <a:off x="0" y="0"/>
              <a:ext cx="1416547" cy="2013207"/>
            </a:xfrm>
            <a:custGeom>
              <a:avLst/>
              <a:gdLst/>
              <a:ahLst/>
              <a:cxnLst/>
              <a:rect r="r" b="b" t="t" l="l"/>
              <a:pathLst>
                <a:path h="2013207" w="1416547">
                  <a:moveTo>
                    <a:pt x="44351" y="0"/>
                  </a:moveTo>
                  <a:lnTo>
                    <a:pt x="1372196" y="0"/>
                  </a:lnTo>
                  <a:cubicBezTo>
                    <a:pt x="1396691" y="0"/>
                    <a:pt x="1416547" y="19857"/>
                    <a:pt x="1416547" y="44351"/>
                  </a:cubicBezTo>
                  <a:lnTo>
                    <a:pt x="1416547" y="1968856"/>
                  </a:lnTo>
                  <a:cubicBezTo>
                    <a:pt x="1416547" y="1993350"/>
                    <a:pt x="1396691" y="2013207"/>
                    <a:pt x="1372196" y="2013207"/>
                  </a:cubicBezTo>
                  <a:lnTo>
                    <a:pt x="44351" y="2013207"/>
                  </a:lnTo>
                  <a:cubicBezTo>
                    <a:pt x="19857" y="2013207"/>
                    <a:pt x="0" y="1993350"/>
                    <a:pt x="0" y="1968856"/>
                  </a:cubicBezTo>
                  <a:lnTo>
                    <a:pt x="0" y="44351"/>
                  </a:lnTo>
                  <a:cubicBezTo>
                    <a:pt x="0" y="19857"/>
                    <a:pt x="19857" y="0"/>
                    <a:pt x="44351" y="0"/>
                  </a:cubicBezTo>
                  <a:close/>
                </a:path>
              </a:pathLst>
            </a:custGeom>
            <a:solidFill>
              <a:srgbClr val="FDFDFD"/>
            </a:solidFill>
            <a:ln w="38100" cap="rnd">
              <a:solidFill>
                <a:srgbClr val="145DA0"/>
              </a:solidFill>
              <a:prstDash val="solid"/>
              <a:round/>
            </a:ln>
          </p:spPr>
        </p:sp>
        <p:sp>
          <p:nvSpPr>
            <p:cNvPr name="TextBox 12" id="12"/>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3" id="13"/>
          <p:cNvSpPr/>
          <p:nvPr/>
        </p:nvSpPr>
        <p:spPr>
          <a:xfrm>
            <a:off x="4576368" y="5404882"/>
            <a:ext cx="4313126" cy="0"/>
          </a:xfrm>
          <a:prstGeom prst="line">
            <a:avLst/>
          </a:prstGeom>
          <a:ln cap="flat" w="28575">
            <a:solidFill>
              <a:srgbClr val="145DA0"/>
            </a:solidFill>
            <a:prstDash val="solid"/>
            <a:headEnd type="none" len="sm" w="sm"/>
            <a:tailEnd type="none" len="sm" w="sm"/>
          </a:ln>
        </p:spPr>
      </p:sp>
      <p:sp>
        <p:nvSpPr>
          <p:cNvPr name="AutoShape 14" id="14"/>
          <p:cNvSpPr/>
          <p:nvPr/>
        </p:nvSpPr>
        <p:spPr>
          <a:xfrm>
            <a:off x="4550642" y="7727003"/>
            <a:ext cx="4313126" cy="0"/>
          </a:xfrm>
          <a:prstGeom prst="line">
            <a:avLst/>
          </a:prstGeom>
          <a:ln cap="flat" w="28575">
            <a:solidFill>
              <a:srgbClr val="145DA0"/>
            </a:solidFill>
            <a:prstDash val="solid"/>
            <a:headEnd type="none" len="sm" w="sm"/>
            <a:tailEnd type="none" len="sm" w="sm"/>
          </a:ln>
        </p:spPr>
      </p:sp>
      <p:sp>
        <p:nvSpPr>
          <p:cNvPr name="Freeform 15" id="15"/>
          <p:cNvSpPr/>
          <p:nvPr/>
        </p:nvSpPr>
        <p:spPr>
          <a:xfrm flipH="false" flipV="false" rot="0">
            <a:off x="9175059" y="8502994"/>
            <a:ext cx="4313126" cy="604849"/>
          </a:xfrm>
          <a:custGeom>
            <a:avLst/>
            <a:gdLst/>
            <a:ahLst/>
            <a:cxnLst/>
            <a:rect r="r" b="b" t="t" l="l"/>
            <a:pathLst>
              <a:path h="604849" w="4313126">
                <a:moveTo>
                  <a:pt x="0" y="0"/>
                </a:moveTo>
                <a:lnTo>
                  <a:pt x="4313125" y="0"/>
                </a:lnTo>
                <a:lnTo>
                  <a:pt x="4313125" y="604849"/>
                </a:lnTo>
                <a:lnTo>
                  <a:pt x="0" y="604849"/>
                </a:lnTo>
                <a:lnTo>
                  <a:pt x="0" y="0"/>
                </a:lnTo>
                <a:close/>
              </a:path>
            </a:pathLst>
          </a:custGeom>
          <a:blipFill>
            <a:blip r:embed="rId3"/>
            <a:stretch>
              <a:fillRect l="0" t="-40835" r="0" b="0"/>
            </a:stretch>
          </a:blipFill>
        </p:spPr>
      </p:sp>
      <p:grpSp>
        <p:nvGrpSpPr>
          <p:cNvPr name="Group 16" id="16"/>
          <p:cNvGrpSpPr/>
          <p:nvPr/>
        </p:nvGrpSpPr>
        <p:grpSpPr>
          <a:xfrm rot="0">
            <a:off x="9124188" y="2538631"/>
            <a:ext cx="4363996" cy="6202142"/>
            <a:chOff x="0" y="0"/>
            <a:chExt cx="1416547" cy="2013207"/>
          </a:xfrm>
        </p:grpSpPr>
        <p:sp>
          <p:nvSpPr>
            <p:cNvPr name="Freeform 17" id="17"/>
            <p:cNvSpPr/>
            <p:nvPr/>
          </p:nvSpPr>
          <p:spPr>
            <a:xfrm flipH="false" flipV="false" rot="0">
              <a:off x="0" y="0"/>
              <a:ext cx="1416547" cy="2013207"/>
            </a:xfrm>
            <a:custGeom>
              <a:avLst/>
              <a:gdLst/>
              <a:ahLst/>
              <a:cxnLst/>
              <a:rect r="r" b="b" t="t" l="l"/>
              <a:pathLst>
                <a:path h="2013207" w="1416547">
                  <a:moveTo>
                    <a:pt x="44351" y="0"/>
                  </a:moveTo>
                  <a:lnTo>
                    <a:pt x="1372196" y="0"/>
                  </a:lnTo>
                  <a:cubicBezTo>
                    <a:pt x="1396691" y="0"/>
                    <a:pt x="1416547" y="19857"/>
                    <a:pt x="1416547" y="44351"/>
                  </a:cubicBezTo>
                  <a:lnTo>
                    <a:pt x="1416547" y="1968856"/>
                  </a:lnTo>
                  <a:cubicBezTo>
                    <a:pt x="1416547" y="1993350"/>
                    <a:pt x="1396691" y="2013207"/>
                    <a:pt x="1372196" y="2013207"/>
                  </a:cubicBezTo>
                  <a:lnTo>
                    <a:pt x="44351" y="2013207"/>
                  </a:lnTo>
                  <a:cubicBezTo>
                    <a:pt x="19857" y="2013207"/>
                    <a:pt x="0" y="1993350"/>
                    <a:pt x="0" y="1968856"/>
                  </a:cubicBezTo>
                  <a:lnTo>
                    <a:pt x="0" y="44351"/>
                  </a:lnTo>
                  <a:cubicBezTo>
                    <a:pt x="0" y="19857"/>
                    <a:pt x="19857" y="0"/>
                    <a:pt x="44351" y="0"/>
                  </a:cubicBezTo>
                  <a:close/>
                </a:path>
              </a:pathLst>
            </a:custGeom>
            <a:solidFill>
              <a:srgbClr val="FDFDFD"/>
            </a:solidFill>
            <a:ln w="38100" cap="rnd">
              <a:solidFill>
                <a:srgbClr val="145DA0"/>
              </a:solidFill>
              <a:prstDash val="solid"/>
              <a:round/>
            </a:ln>
          </p:spPr>
        </p:sp>
        <p:sp>
          <p:nvSpPr>
            <p:cNvPr name="TextBox 18" id="1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9" id="19"/>
          <p:cNvSpPr/>
          <p:nvPr/>
        </p:nvSpPr>
        <p:spPr>
          <a:xfrm>
            <a:off x="9175059" y="5404882"/>
            <a:ext cx="4313126" cy="0"/>
          </a:xfrm>
          <a:prstGeom prst="line">
            <a:avLst/>
          </a:prstGeom>
          <a:ln cap="flat" w="47625">
            <a:solidFill>
              <a:srgbClr val="145DA0"/>
            </a:solidFill>
            <a:prstDash val="solid"/>
            <a:headEnd type="none" len="sm" w="sm"/>
            <a:tailEnd type="none" len="sm" w="sm"/>
          </a:ln>
        </p:spPr>
      </p:sp>
      <p:sp>
        <p:nvSpPr>
          <p:cNvPr name="AutoShape 20" id="20"/>
          <p:cNvSpPr/>
          <p:nvPr/>
        </p:nvSpPr>
        <p:spPr>
          <a:xfrm>
            <a:off x="9149623" y="8229434"/>
            <a:ext cx="4313126" cy="0"/>
          </a:xfrm>
          <a:prstGeom prst="line">
            <a:avLst/>
          </a:prstGeom>
          <a:ln cap="flat" w="47625">
            <a:solidFill>
              <a:srgbClr val="145DA0"/>
            </a:solidFill>
            <a:prstDash val="solid"/>
            <a:headEnd type="none" len="sm" w="sm"/>
            <a:tailEnd type="none" len="sm" w="sm"/>
          </a:ln>
        </p:spPr>
      </p:sp>
      <p:sp>
        <p:nvSpPr>
          <p:cNvPr name="Freeform 21" id="21"/>
          <p:cNvSpPr/>
          <p:nvPr/>
        </p:nvSpPr>
        <p:spPr>
          <a:xfrm flipH="false" flipV="false" rot="0">
            <a:off x="5556090" y="2990245"/>
            <a:ext cx="2505824" cy="1393432"/>
          </a:xfrm>
          <a:custGeom>
            <a:avLst/>
            <a:gdLst/>
            <a:ahLst/>
            <a:cxnLst/>
            <a:rect r="r" b="b" t="t" l="l"/>
            <a:pathLst>
              <a:path h="1393432" w="2505824">
                <a:moveTo>
                  <a:pt x="0" y="0"/>
                </a:moveTo>
                <a:lnTo>
                  <a:pt x="2505824" y="0"/>
                </a:lnTo>
                <a:lnTo>
                  <a:pt x="2505824" y="1393432"/>
                </a:lnTo>
                <a:lnTo>
                  <a:pt x="0" y="1393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3751080" y="8505239"/>
            <a:ext cx="4297119" cy="602604"/>
          </a:xfrm>
          <a:custGeom>
            <a:avLst/>
            <a:gdLst/>
            <a:ahLst/>
            <a:cxnLst/>
            <a:rect r="r" b="b" t="t" l="l"/>
            <a:pathLst>
              <a:path h="602604" w="4297119">
                <a:moveTo>
                  <a:pt x="0" y="0"/>
                </a:moveTo>
                <a:lnTo>
                  <a:pt x="4297119" y="0"/>
                </a:lnTo>
                <a:lnTo>
                  <a:pt x="4297119" y="602604"/>
                </a:lnTo>
                <a:lnTo>
                  <a:pt x="0" y="602604"/>
                </a:lnTo>
                <a:lnTo>
                  <a:pt x="0" y="0"/>
                </a:lnTo>
                <a:close/>
              </a:path>
            </a:pathLst>
          </a:custGeom>
          <a:blipFill>
            <a:blip r:embed="rId3"/>
            <a:stretch>
              <a:fillRect l="0" t="-40835" r="0" b="0"/>
            </a:stretch>
          </a:blipFill>
        </p:spPr>
      </p:sp>
      <p:grpSp>
        <p:nvGrpSpPr>
          <p:cNvPr name="Group 23" id="23"/>
          <p:cNvGrpSpPr/>
          <p:nvPr/>
        </p:nvGrpSpPr>
        <p:grpSpPr>
          <a:xfrm rot="0">
            <a:off x="13700399" y="2563011"/>
            <a:ext cx="4347800" cy="6179124"/>
            <a:chOff x="0" y="0"/>
            <a:chExt cx="1416547" cy="2013207"/>
          </a:xfrm>
        </p:grpSpPr>
        <p:sp>
          <p:nvSpPr>
            <p:cNvPr name="Freeform 24" id="24"/>
            <p:cNvSpPr/>
            <p:nvPr/>
          </p:nvSpPr>
          <p:spPr>
            <a:xfrm flipH="false" flipV="false" rot="0">
              <a:off x="0" y="0"/>
              <a:ext cx="1416547" cy="2013207"/>
            </a:xfrm>
            <a:custGeom>
              <a:avLst/>
              <a:gdLst/>
              <a:ahLst/>
              <a:cxnLst/>
              <a:rect r="r" b="b" t="t" l="l"/>
              <a:pathLst>
                <a:path h="2013207" w="1416547">
                  <a:moveTo>
                    <a:pt x="44516" y="0"/>
                  </a:moveTo>
                  <a:lnTo>
                    <a:pt x="1372031" y="0"/>
                  </a:lnTo>
                  <a:cubicBezTo>
                    <a:pt x="1396617" y="0"/>
                    <a:pt x="1416547" y="19931"/>
                    <a:pt x="1416547" y="44516"/>
                  </a:cubicBezTo>
                  <a:lnTo>
                    <a:pt x="1416547" y="1968690"/>
                  </a:lnTo>
                  <a:cubicBezTo>
                    <a:pt x="1416547" y="1980497"/>
                    <a:pt x="1411857" y="1991820"/>
                    <a:pt x="1403509" y="2000168"/>
                  </a:cubicBezTo>
                  <a:cubicBezTo>
                    <a:pt x="1395160" y="2008517"/>
                    <a:pt x="1383838" y="2013207"/>
                    <a:pt x="1372031" y="2013207"/>
                  </a:cubicBezTo>
                  <a:lnTo>
                    <a:pt x="44516" y="2013207"/>
                  </a:lnTo>
                  <a:cubicBezTo>
                    <a:pt x="19931" y="2013207"/>
                    <a:pt x="0" y="1993276"/>
                    <a:pt x="0" y="1968690"/>
                  </a:cubicBezTo>
                  <a:lnTo>
                    <a:pt x="0" y="44516"/>
                  </a:lnTo>
                  <a:cubicBezTo>
                    <a:pt x="0" y="19931"/>
                    <a:pt x="19931" y="0"/>
                    <a:pt x="44516" y="0"/>
                  </a:cubicBezTo>
                  <a:close/>
                </a:path>
              </a:pathLst>
            </a:custGeom>
            <a:solidFill>
              <a:srgbClr val="FDFDFD"/>
            </a:solidFill>
            <a:ln w="38100" cap="rnd">
              <a:solidFill>
                <a:srgbClr val="145DA0"/>
              </a:solidFill>
              <a:prstDash val="solid"/>
              <a:round/>
            </a:ln>
          </p:spPr>
        </p:sp>
        <p:sp>
          <p:nvSpPr>
            <p:cNvPr name="TextBox 25" id="25"/>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6" id="26"/>
          <p:cNvSpPr/>
          <p:nvPr/>
        </p:nvSpPr>
        <p:spPr>
          <a:xfrm>
            <a:off x="13751080" y="5418625"/>
            <a:ext cx="4297119" cy="0"/>
          </a:xfrm>
          <a:prstGeom prst="line">
            <a:avLst/>
          </a:prstGeom>
          <a:ln cap="flat" w="38100">
            <a:solidFill>
              <a:srgbClr val="145DA0"/>
            </a:solidFill>
            <a:prstDash val="solid"/>
            <a:headEnd type="none" len="sm" w="sm"/>
            <a:tailEnd type="none" len="sm" w="sm"/>
          </a:ln>
        </p:spPr>
      </p:sp>
      <p:sp>
        <p:nvSpPr>
          <p:cNvPr name="AutoShape 27" id="27"/>
          <p:cNvSpPr/>
          <p:nvPr/>
        </p:nvSpPr>
        <p:spPr>
          <a:xfrm>
            <a:off x="13725740" y="8248484"/>
            <a:ext cx="4297119" cy="0"/>
          </a:xfrm>
          <a:prstGeom prst="line">
            <a:avLst/>
          </a:prstGeom>
          <a:ln cap="flat" w="38100">
            <a:solidFill>
              <a:srgbClr val="145DA0"/>
            </a:solidFill>
            <a:prstDash val="solid"/>
            <a:headEnd type="none" len="sm" w="sm"/>
            <a:tailEnd type="none" len="sm" w="sm"/>
          </a:ln>
        </p:spPr>
      </p:sp>
      <p:sp>
        <p:nvSpPr>
          <p:cNvPr name="Freeform 28" id="28"/>
          <p:cNvSpPr/>
          <p:nvPr/>
        </p:nvSpPr>
        <p:spPr>
          <a:xfrm flipH="false" flipV="false" rot="0">
            <a:off x="417905" y="8716418"/>
            <a:ext cx="3578131" cy="476377"/>
          </a:xfrm>
          <a:custGeom>
            <a:avLst/>
            <a:gdLst/>
            <a:ahLst/>
            <a:cxnLst/>
            <a:rect r="r" b="b" t="t" l="l"/>
            <a:pathLst>
              <a:path h="476377" w="3578131">
                <a:moveTo>
                  <a:pt x="0" y="0"/>
                </a:moveTo>
                <a:lnTo>
                  <a:pt x="3578132" y="0"/>
                </a:lnTo>
                <a:lnTo>
                  <a:pt x="3578132" y="476377"/>
                </a:lnTo>
                <a:lnTo>
                  <a:pt x="0" y="476377"/>
                </a:lnTo>
                <a:lnTo>
                  <a:pt x="0" y="0"/>
                </a:lnTo>
                <a:close/>
              </a:path>
            </a:pathLst>
          </a:custGeom>
          <a:blipFill>
            <a:blip r:embed="rId3"/>
            <a:stretch>
              <a:fillRect l="0" t="-43012" r="0" b="-5331"/>
            </a:stretch>
          </a:blipFill>
        </p:spPr>
      </p:sp>
      <p:grpSp>
        <p:nvGrpSpPr>
          <p:cNvPr name="Group 29" id="29"/>
          <p:cNvGrpSpPr/>
          <p:nvPr/>
        </p:nvGrpSpPr>
        <p:grpSpPr>
          <a:xfrm rot="0">
            <a:off x="-1766494" y="9340175"/>
            <a:ext cx="21820987" cy="946825"/>
            <a:chOff x="0" y="0"/>
            <a:chExt cx="6110362" cy="265132"/>
          </a:xfrm>
        </p:grpSpPr>
        <p:sp>
          <p:nvSpPr>
            <p:cNvPr name="Freeform 30" id="30"/>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31" id="31"/>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2" id="32"/>
          <p:cNvGrpSpPr/>
          <p:nvPr/>
        </p:nvGrpSpPr>
        <p:grpSpPr>
          <a:xfrm rot="0">
            <a:off x="-3592020" y="-3218637"/>
            <a:ext cx="5924489" cy="4976218"/>
            <a:chOff x="0" y="0"/>
            <a:chExt cx="812800" cy="682704"/>
          </a:xfrm>
        </p:grpSpPr>
        <p:sp>
          <p:nvSpPr>
            <p:cNvPr name="Freeform 33" id="33"/>
            <p:cNvSpPr/>
            <p:nvPr/>
          </p:nvSpPr>
          <p:spPr>
            <a:xfrm flipH="false" flipV="false" rot="0">
              <a:off x="0" y="0"/>
              <a:ext cx="812800" cy="682704"/>
            </a:xfrm>
            <a:custGeom>
              <a:avLst/>
              <a:gdLst/>
              <a:ahLst/>
              <a:cxnLst/>
              <a:rect r="r" b="b" t="t" l="l"/>
              <a:pathLst>
                <a:path h="682704" w="812800">
                  <a:moveTo>
                    <a:pt x="406400" y="0"/>
                  </a:moveTo>
                  <a:cubicBezTo>
                    <a:pt x="181951" y="0"/>
                    <a:pt x="0" y="152828"/>
                    <a:pt x="0" y="341352"/>
                  </a:cubicBezTo>
                  <a:cubicBezTo>
                    <a:pt x="0" y="529875"/>
                    <a:pt x="181951" y="682704"/>
                    <a:pt x="406400" y="682704"/>
                  </a:cubicBezTo>
                  <a:cubicBezTo>
                    <a:pt x="630849" y="682704"/>
                    <a:pt x="812800" y="529875"/>
                    <a:pt x="812800" y="341352"/>
                  </a:cubicBezTo>
                  <a:cubicBezTo>
                    <a:pt x="812800" y="152828"/>
                    <a:pt x="630849" y="0"/>
                    <a:pt x="406400" y="0"/>
                  </a:cubicBezTo>
                  <a:close/>
                </a:path>
              </a:pathLst>
            </a:custGeom>
            <a:solidFill>
              <a:srgbClr val="145DA0">
                <a:alpha val="95686"/>
              </a:srgbClr>
            </a:solidFill>
            <a:ln cap="sq">
              <a:noFill/>
              <a:prstDash val="solid"/>
              <a:miter/>
            </a:ln>
          </p:spPr>
        </p:sp>
        <p:sp>
          <p:nvSpPr>
            <p:cNvPr name="TextBox 34" id="34"/>
            <p:cNvSpPr txBox="true"/>
            <p:nvPr/>
          </p:nvSpPr>
          <p:spPr>
            <a:xfrm>
              <a:off x="76200" y="25903"/>
              <a:ext cx="660400" cy="59279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5" id="35"/>
          <p:cNvSpPr/>
          <p:nvPr/>
        </p:nvSpPr>
        <p:spPr>
          <a:xfrm flipH="false" flipV="false" rot="0">
            <a:off x="1674802" y="2958557"/>
            <a:ext cx="1111593" cy="1425119"/>
          </a:xfrm>
          <a:custGeom>
            <a:avLst/>
            <a:gdLst/>
            <a:ahLst/>
            <a:cxnLst/>
            <a:rect r="r" b="b" t="t" l="l"/>
            <a:pathLst>
              <a:path h="1425119" w="1111593">
                <a:moveTo>
                  <a:pt x="0" y="0"/>
                </a:moveTo>
                <a:lnTo>
                  <a:pt x="1111592" y="0"/>
                </a:lnTo>
                <a:lnTo>
                  <a:pt x="1111592" y="1425120"/>
                </a:lnTo>
                <a:lnTo>
                  <a:pt x="0" y="1425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15085499" y="3102622"/>
            <a:ext cx="1479102" cy="1376575"/>
          </a:xfrm>
          <a:custGeom>
            <a:avLst/>
            <a:gdLst/>
            <a:ahLst/>
            <a:cxnLst/>
            <a:rect r="r" b="b" t="t" l="l"/>
            <a:pathLst>
              <a:path h="1376575" w="1479102">
                <a:moveTo>
                  <a:pt x="0" y="0"/>
                </a:moveTo>
                <a:lnTo>
                  <a:pt x="1479102" y="0"/>
                </a:lnTo>
                <a:lnTo>
                  <a:pt x="1479102" y="1376575"/>
                </a:lnTo>
                <a:lnTo>
                  <a:pt x="0" y="1376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10244985" y="2667977"/>
            <a:ext cx="2173273" cy="2173273"/>
          </a:xfrm>
          <a:custGeom>
            <a:avLst/>
            <a:gdLst/>
            <a:ahLst/>
            <a:cxnLst/>
            <a:rect r="r" b="b" t="t" l="l"/>
            <a:pathLst>
              <a:path h="2173273" w="2173273">
                <a:moveTo>
                  <a:pt x="0" y="0"/>
                </a:moveTo>
                <a:lnTo>
                  <a:pt x="2173273" y="0"/>
                </a:lnTo>
                <a:lnTo>
                  <a:pt x="2173273" y="2173274"/>
                </a:lnTo>
                <a:lnTo>
                  <a:pt x="0" y="2173274"/>
                </a:lnTo>
                <a:lnTo>
                  <a:pt x="0" y="0"/>
                </a:lnTo>
                <a:close/>
              </a:path>
            </a:pathLst>
          </a:custGeom>
          <a:blipFill>
            <a:blip r:embed="rId10"/>
            <a:stretch>
              <a:fillRect l="0" t="0" r="0" b="0"/>
            </a:stretch>
          </a:blipFill>
        </p:spPr>
      </p:sp>
      <p:sp>
        <p:nvSpPr>
          <p:cNvPr name="TextBox 38" id="38"/>
          <p:cNvSpPr txBox="true"/>
          <p:nvPr/>
        </p:nvSpPr>
        <p:spPr>
          <a:xfrm rot="0">
            <a:off x="203265" y="5527503"/>
            <a:ext cx="4007411" cy="1952752"/>
          </a:xfrm>
          <a:prstGeom prst="rect">
            <a:avLst/>
          </a:prstGeom>
        </p:spPr>
        <p:txBody>
          <a:bodyPr anchor="t" rtlCol="false" tIns="0" lIns="0" bIns="0" rIns="0">
            <a:spAutoFit/>
          </a:bodyPr>
          <a:lstStyle/>
          <a:p>
            <a:pPr algn="ctr">
              <a:lnSpc>
                <a:spcPts val="2618"/>
              </a:lnSpc>
            </a:pPr>
            <a:r>
              <a:rPr lang="en-US" sz="1870" spc="-37">
                <a:solidFill>
                  <a:srgbClr val="145DA0"/>
                </a:solidFill>
                <a:latin typeface="Poppins"/>
              </a:rPr>
              <a:t>The logistic regression model predicts stroke likelihood by fitting a logistic function to the selected independent variables, minimizing the log-likelihood.</a:t>
            </a:r>
          </a:p>
          <a:p>
            <a:pPr algn="ctr">
              <a:lnSpc>
                <a:spcPts val="2618"/>
              </a:lnSpc>
            </a:pPr>
          </a:p>
        </p:txBody>
      </p:sp>
      <p:sp>
        <p:nvSpPr>
          <p:cNvPr name="TextBox 39" id="39"/>
          <p:cNvSpPr txBox="true"/>
          <p:nvPr/>
        </p:nvSpPr>
        <p:spPr>
          <a:xfrm rot="0">
            <a:off x="603391" y="4668964"/>
            <a:ext cx="3458155" cy="426689"/>
          </a:xfrm>
          <a:prstGeom prst="rect">
            <a:avLst/>
          </a:prstGeom>
        </p:spPr>
        <p:txBody>
          <a:bodyPr anchor="t" rtlCol="false" tIns="0" lIns="0" bIns="0" rIns="0">
            <a:spAutoFit/>
          </a:bodyPr>
          <a:lstStyle/>
          <a:p>
            <a:pPr algn="ctr">
              <a:lnSpc>
                <a:spcPts val="3374"/>
              </a:lnSpc>
              <a:spcBef>
                <a:spcPct val="0"/>
              </a:spcBef>
            </a:pPr>
            <a:r>
              <a:rPr lang="en-US" sz="2410">
                <a:solidFill>
                  <a:srgbClr val="145DA0"/>
                </a:solidFill>
                <a:latin typeface="Poppins Bold"/>
              </a:rPr>
              <a:t>Logistic Regression</a:t>
            </a:r>
          </a:p>
        </p:txBody>
      </p:sp>
      <p:sp>
        <p:nvSpPr>
          <p:cNvPr name="TextBox 40" id="40"/>
          <p:cNvSpPr txBox="true"/>
          <p:nvPr/>
        </p:nvSpPr>
        <p:spPr>
          <a:xfrm rot="0">
            <a:off x="4951016" y="5500519"/>
            <a:ext cx="3715972" cy="1628951"/>
          </a:xfrm>
          <a:prstGeom prst="rect">
            <a:avLst/>
          </a:prstGeom>
        </p:spPr>
        <p:txBody>
          <a:bodyPr anchor="t" rtlCol="false" tIns="0" lIns="0" bIns="0" rIns="0">
            <a:spAutoFit/>
          </a:bodyPr>
          <a:lstStyle/>
          <a:p>
            <a:pPr algn="ctr">
              <a:lnSpc>
                <a:spcPts val="2615"/>
              </a:lnSpc>
            </a:pPr>
            <a:r>
              <a:rPr lang="en-US" sz="1868" spc="-37">
                <a:solidFill>
                  <a:srgbClr val="145DA0"/>
                </a:solidFill>
                <a:latin typeface="Poppins"/>
              </a:rPr>
              <a:t>SVM predicts stroke likelihood by finding the optimal hyperplane that maximizes the margin between classes based on selected independent variables.</a:t>
            </a:r>
          </a:p>
        </p:txBody>
      </p:sp>
      <p:sp>
        <p:nvSpPr>
          <p:cNvPr name="TextBox 41" id="41"/>
          <p:cNvSpPr txBox="true"/>
          <p:nvPr/>
        </p:nvSpPr>
        <p:spPr>
          <a:xfrm rot="0">
            <a:off x="4713269" y="4765051"/>
            <a:ext cx="4014840" cy="457031"/>
          </a:xfrm>
          <a:prstGeom prst="rect">
            <a:avLst/>
          </a:prstGeom>
        </p:spPr>
        <p:txBody>
          <a:bodyPr anchor="t" rtlCol="false" tIns="0" lIns="0" bIns="0" rIns="0">
            <a:spAutoFit/>
          </a:bodyPr>
          <a:lstStyle/>
          <a:p>
            <a:pPr algn="just">
              <a:lnSpc>
                <a:spcPts val="3537"/>
              </a:lnSpc>
              <a:spcBef>
                <a:spcPct val="0"/>
              </a:spcBef>
            </a:pPr>
            <a:r>
              <a:rPr lang="en-US" sz="2526">
                <a:solidFill>
                  <a:srgbClr val="145DA0"/>
                </a:solidFill>
                <a:latin typeface="Poppins Bold"/>
              </a:rPr>
              <a:t>Support Vector Machine</a:t>
            </a:r>
          </a:p>
        </p:txBody>
      </p:sp>
      <p:sp>
        <p:nvSpPr>
          <p:cNvPr name="TextBox 42" id="42"/>
          <p:cNvSpPr txBox="true"/>
          <p:nvPr/>
        </p:nvSpPr>
        <p:spPr>
          <a:xfrm rot="0">
            <a:off x="9524238" y="5500519"/>
            <a:ext cx="3715972" cy="1952801"/>
          </a:xfrm>
          <a:prstGeom prst="rect">
            <a:avLst/>
          </a:prstGeom>
        </p:spPr>
        <p:txBody>
          <a:bodyPr anchor="t" rtlCol="false" tIns="0" lIns="0" bIns="0" rIns="0">
            <a:spAutoFit/>
          </a:bodyPr>
          <a:lstStyle/>
          <a:p>
            <a:pPr algn="ctr">
              <a:lnSpc>
                <a:spcPts val="2615"/>
              </a:lnSpc>
            </a:pPr>
            <a:r>
              <a:rPr lang="en-US" sz="1868" spc="-37">
                <a:solidFill>
                  <a:srgbClr val="145DA0"/>
                </a:solidFill>
                <a:latin typeface="Poppins"/>
              </a:rPr>
              <a:t>RFC predicts stroke likelihood by constructing multiple decision trees and combining their predictions through ensemble learning, based on selected independent variables.</a:t>
            </a:r>
          </a:p>
        </p:txBody>
      </p:sp>
      <p:sp>
        <p:nvSpPr>
          <p:cNvPr name="TextBox 43" id="43"/>
          <p:cNvSpPr txBox="true"/>
          <p:nvPr/>
        </p:nvSpPr>
        <p:spPr>
          <a:xfrm rot="0">
            <a:off x="9223157" y="4765051"/>
            <a:ext cx="4166059" cy="453520"/>
          </a:xfrm>
          <a:prstGeom prst="rect">
            <a:avLst/>
          </a:prstGeom>
        </p:spPr>
        <p:txBody>
          <a:bodyPr anchor="t" rtlCol="false" tIns="0" lIns="0" bIns="0" rIns="0">
            <a:spAutoFit/>
          </a:bodyPr>
          <a:lstStyle/>
          <a:p>
            <a:pPr algn="ctr">
              <a:lnSpc>
                <a:spcPts val="3537"/>
              </a:lnSpc>
              <a:spcBef>
                <a:spcPct val="0"/>
              </a:spcBef>
            </a:pPr>
            <a:r>
              <a:rPr lang="en-US" sz="2526">
                <a:solidFill>
                  <a:srgbClr val="145DA0"/>
                </a:solidFill>
                <a:latin typeface="Poppins Bold"/>
              </a:rPr>
              <a:t>Random Forest Classifier</a:t>
            </a:r>
          </a:p>
        </p:txBody>
      </p:sp>
      <p:sp>
        <p:nvSpPr>
          <p:cNvPr name="TextBox 44" id="44"/>
          <p:cNvSpPr txBox="true"/>
          <p:nvPr/>
        </p:nvSpPr>
        <p:spPr>
          <a:xfrm rot="0">
            <a:off x="13973959" y="5583382"/>
            <a:ext cx="3702181" cy="1952752"/>
          </a:xfrm>
          <a:prstGeom prst="rect">
            <a:avLst/>
          </a:prstGeom>
        </p:spPr>
        <p:txBody>
          <a:bodyPr anchor="t" rtlCol="false" tIns="0" lIns="0" bIns="0" rIns="0">
            <a:spAutoFit/>
          </a:bodyPr>
          <a:lstStyle/>
          <a:p>
            <a:pPr algn="ctr">
              <a:lnSpc>
                <a:spcPts val="2617"/>
              </a:lnSpc>
            </a:pPr>
            <a:r>
              <a:rPr lang="en-US" sz="1869" spc="-37">
                <a:solidFill>
                  <a:srgbClr val="145DA0"/>
                </a:solidFill>
                <a:latin typeface="Poppins"/>
              </a:rPr>
              <a:t>ETC predicts stroke likelihood by constructing multiple decision trees and combining their predictions through ensemble learning, based on selected independent variables.</a:t>
            </a:r>
          </a:p>
        </p:txBody>
      </p:sp>
      <p:sp>
        <p:nvSpPr>
          <p:cNvPr name="TextBox 45" id="45"/>
          <p:cNvSpPr txBox="true"/>
          <p:nvPr/>
        </p:nvSpPr>
        <p:spPr>
          <a:xfrm rot="0">
            <a:off x="13799000" y="4780885"/>
            <a:ext cx="4150598" cy="452120"/>
          </a:xfrm>
          <a:prstGeom prst="rect">
            <a:avLst/>
          </a:prstGeom>
        </p:spPr>
        <p:txBody>
          <a:bodyPr anchor="t" rtlCol="false" tIns="0" lIns="0" bIns="0" rIns="0">
            <a:spAutoFit/>
          </a:bodyPr>
          <a:lstStyle/>
          <a:p>
            <a:pPr algn="ctr">
              <a:lnSpc>
                <a:spcPts val="3523"/>
              </a:lnSpc>
              <a:spcBef>
                <a:spcPct val="0"/>
              </a:spcBef>
            </a:pPr>
            <a:r>
              <a:rPr lang="en-US" sz="2517">
                <a:solidFill>
                  <a:srgbClr val="145DA0"/>
                </a:solidFill>
                <a:latin typeface="Poppins Bold"/>
              </a:rPr>
              <a:t>Extra Trees Classifier</a:t>
            </a:r>
          </a:p>
        </p:txBody>
      </p:sp>
      <p:sp>
        <p:nvSpPr>
          <p:cNvPr name="TextBox 46" id="46"/>
          <p:cNvSpPr txBox="true"/>
          <p:nvPr/>
        </p:nvSpPr>
        <p:spPr>
          <a:xfrm rot="0">
            <a:off x="5676900" y="746956"/>
            <a:ext cx="5367074"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DATA MODELLING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6063758" y="2955326"/>
            <a:ext cx="11195542" cy="1606110"/>
            <a:chOff x="0" y="0"/>
            <a:chExt cx="2948620" cy="423008"/>
          </a:xfrm>
        </p:grpSpPr>
        <p:sp>
          <p:nvSpPr>
            <p:cNvPr name="Freeform 4" id="4"/>
            <p:cNvSpPr/>
            <p:nvPr/>
          </p:nvSpPr>
          <p:spPr>
            <a:xfrm flipH="false" flipV="false" rot="0">
              <a:off x="0" y="0"/>
              <a:ext cx="2948620" cy="423008"/>
            </a:xfrm>
            <a:custGeom>
              <a:avLst/>
              <a:gdLst/>
              <a:ahLst/>
              <a:cxnLst/>
              <a:rect r="r" b="b" t="t" l="l"/>
              <a:pathLst>
                <a:path h="423008" w="2948620">
                  <a:moveTo>
                    <a:pt x="44949" y="0"/>
                  </a:moveTo>
                  <a:lnTo>
                    <a:pt x="2903671" y="0"/>
                  </a:lnTo>
                  <a:cubicBezTo>
                    <a:pt x="2915592" y="0"/>
                    <a:pt x="2927025" y="4736"/>
                    <a:pt x="2935455" y="13165"/>
                  </a:cubicBezTo>
                  <a:cubicBezTo>
                    <a:pt x="2943884" y="21595"/>
                    <a:pt x="2948620" y="33028"/>
                    <a:pt x="2948620" y="44949"/>
                  </a:cubicBezTo>
                  <a:lnTo>
                    <a:pt x="2948620" y="378060"/>
                  </a:lnTo>
                  <a:cubicBezTo>
                    <a:pt x="2948620" y="402884"/>
                    <a:pt x="2928496" y="423008"/>
                    <a:pt x="2903671" y="423008"/>
                  </a:cubicBezTo>
                  <a:lnTo>
                    <a:pt x="44949" y="423008"/>
                  </a:lnTo>
                  <a:cubicBezTo>
                    <a:pt x="33028" y="423008"/>
                    <a:pt x="21595" y="418273"/>
                    <a:pt x="13165" y="409843"/>
                  </a:cubicBezTo>
                  <a:cubicBezTo>
                    <a:pt x="4736" y="401414"/>
                    <a:pt x="0" y="389981"/>
                    <a:pt x="0" y="378060"/>
                  </a:cubicBezTo>
                  <a:lnTo>
                    <a:pt x="0" y="44949"/>
                  </a:lnTo>
                  <a:cubicBezTo>
                    <a:pt x="0" y="33028"/>
                    <a:pt x="4736" y="21595"/>
                    <a:pt x="13165" y="13165"/>
                  </a:cubicBezTo>
                  <a:cubicBezTo>
                    <a:pt x="21595" y="4736"/>
                    <a:pt x="33028" y="0"/>
                    <a:pt x="44949" y="0"/>
                  </a:cubicBezTo>
                  <a:close/>
                </a:path>
              </a:pathLst>
            </a:custGeom>
            <a:solidFill>
              <a:srgbClr val="00569E">
                <a:alpha val="87843"/>
              </a:srgbClr>
            </a:solidFill>
          </p:spPr>
        </p:sp>
        <p:sp>
          <p:nvSpPr>
            <p:cNvPr name="TextBox 5" id="5"/>
            <p:cNvSpPr txBox="true"/>
            <p:nvPr/>
          </p:nvSpPr>
          <p:spPr>
            <a:xfrm>
              <a:off x="0" y="-47625"/>
              <a:ext cx="2948620" cy="4706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92015" y="6186900"/>
            <a:ext cx="10867285" cy="1606110"/>
            <a:chOff x="0" y="0"/>
            <a:chExt cx="2862166" cy="423008"/>
          </a:xfrm>
        </p:grpSpPr>
        <p:sp>
          <p:nvSpPr>
            <p:cNvPr name="Freeform 7" id="7"/>
            <p:cNvSpPr/>
            <p:nvPr/>
          </p:nvSpPr>
          <p:spPr>
            <a:xfrm flipH="false" flipV="false" rot="0">
              <a:off x="0" y="0"/>
              <a:ext cx="2862166" cy="423008"/>
            </a:xfrm>
            <a:custGeom>
              <a:avLst/>
              <a:gdLst/>
              <a:ahLst/>
              <a:cxnLst/>
              <a:rect r="r" b="b" t="t" l="l"/>
              <a:pathLst>
                <a:path h="423008" w="2862166">
                  <a:moveTo>
                    <a:pt x="41320" y="0"/>
                  </a:moveTo>
                  <a:lnTo>
                    <a:pt x="2820846" y="0"/>
                  </a:lnTo>
                  <a:cubicBezTo>
                    <a:pt x="2831805" y="0"/>
                    <a:pt x="2842314" y="4353"/>
                    <a:pt x="2850063" y="12102"/>
                  </a:cubicBezTo>
                  <a:cubicBezTo>
                    <a:pt x="2857812" y="19851"/>
                    <a:pt x="2862166" y="30361"/>
                    <a:pt x="2862166" y="41320"/>
                  </a:cubicBezTo>
                  <a:lnTo>
                    <a:pt x="2862166" y="381689"/>
                  </a:lnTo>
                  <a:cubicBezTo>
                    <a:pt x="2862166" y="404509"/>
                    <a:pt x="2843666" y="423008"/>
                    <a:pt x="2820846" y="423008"/>
                  </a:cubicBezTo>
                  <a:lnTo>
                    <a:pt x="41320" y="423008"/>
                  </a:lnTo>
                  <a:cubicBezTo>
                    <a:pt x="30361" y="423008"/>
                    <a:pt x="19851" y="418655"/>
                    <a:pt x="12102" y="410906"/>
                  </a:cubicBezTo>
                  <a:cubicBezTo>
                    <a:pt x="4353" y="403157"/>
                    <a:pt x="0" y="392647"/>
                    <a:pt x="0" y="381689"/>
                  </a:cubicBezTo>
                  <a:lnTo>
                    <a:pt x="0" y="41320"/>
                  </a:lnTo>
                  <a:cubicBezTo>
                    <a:pt x="0" y="18499"/>
                    <a:pt x="18499" y="0"/>
                    <a:pt x="41320" y="0"/>
                  </a:cubicBezTo>
                  <a:close/>
                </a:path>
              </a:pathLst>
            </a:custGeom>
            <a:solidFill>
              <a:srgbClr val="00569E">
                <a:alpha val="88627"/>
              </a:srgbClr>
            </a:solidFill>
          </p:spPr>
        </p:sp>
        <p:sp>
          <p:nvSpPr>
            <p:cNvPr name="TextBox 8" id="8"/>
            <p:cNvSpPr txBox="true"/>
            <p:nvPr/>
          </p:nvSpPr>
          <p:spPr>
            <a:xfrm>
              <a:off x="0" y="-47625"/>
              <a:ext cx="2862166" cy="4706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3956" y="2955326"/>
            <a:ext cx="4260850" cy="1517650"/>
            <a:chOff x="0" y="0"/>
            <a:chExt cx="2244398" cy="799421"/>
          </a:xfrm>
        </p:grpSpPr>
        <p:sp>
          <p:nvSpPr>
            <p:cNvPr name="Freeform 10" id="10"/>
            <p:cNvSpPr/>
            <p:nvPr/>
          </p:nvSpPr>
          <p:spPr>
            <a:xfrm flipH="false" flipV="false" rot="0">
              <a:off x="0" y="0"/>
              <a:ext cx="2244398" cy="799421"/>
            </a:xfrm>
            <a:custGeom>
              <a:avLst/>
              <a:gdLst/>
              <a:ahLst/>
              <a:cxnLst/>
              <a:rect r="r" b="b" t="t" l="l"/>
              <a:pathLst>
                <a:path h="799421" w="2244398">
                  <a:moveTo>
                    <a:pt x="1122199" y="0"/>
                  </a:moveTo>
                  <a:cubicBezTo>
                    <a:pt x="502426" y="0"/>
                    <a:pt x="0" y="178956"/>
                    <a:pt x="0" y="399710"/>
                  </a:cubicBezTo>
                  <a:cubicBezTo>
                    <a:pt x="0" y="620464"/>
                    <a:pt x="502426" y="799421"/>
                    <a:pt x="1122199" y="799421"/>
                  </a:cubicBezTo>
                  <a:cubicBezTo>
                    <a:pt x="1741973" y="799421"/>
                    <a:pt x="2244398" y="620464"/>
                    <a:pt x="2244398" y="399710"/>
                  </a:cubicBezTo>
                  <a:cubicBezTo>
                    <a:pt x="2244398" y="178956"/>
                    <a:pt x="1741973" y="0"/>
                    <a:pt x="1122199" y="0"/>
                  </a:cubicBezTo>
                  <a:close/>
                </a:path>
              </a:pathLst>
            </a:custGeom>
            <a:solidFill>
              <a:srgbClr val="EAEAEA"/>
            </a:solidFill>
          </p:spPr>
        </p:sp>
        <p:sp>
          <p:nvSpPr>
            <p:cNvPr name="TextBox 11" id="11"/>
            <p:cNvSpPr txBox="true"/>
            <p:nvPr/>
          </p:nvSpPr>
          <p:spPr>
            <a:xfrm>
              <a:off x="210412" y="27321"/>
              <a:ext cx="1823574" cy="6971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803224" y="9421785"/>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96057" y="3390763"/>
            <a:ext cx="7740875" cy="580102"/>
          </a:xfrm>
          <a:prstGeom prst="rect">
            <a:avLst/>
          </a:prstGeom>
        </p:spPr>
        <p:txBody>
          <a:bodyPr anchor="t" rtlCol="false" tIns="0" lIns="0" bIns="0" rIns="0">
            <a:spAutoFit/>
          </a:bodyPr>
          <a:lstStyle/>
          <a:p>
            <a:pPr algn="ctr">
              <a:lnSpc>
                <a:spcPts val="4775"/>
              </a:lnSpc>
              <a:spcBef>
                <a:spcPct val="0"/>
              </a:spcBef>
            </a:pPr>
            <a:r>
              <a:rPr lang="en-US" sz="3411">
                <a:solidFill>
                  <a:srgbClr val="004AAD"/>
                </a:solidFill>
                <a:latin typeface="League Spartan"/>
              </a:rPr>
              <a:t>GRIDSEARCH CV</a:t>
            </a:r>
          </a:p>
        </p:txBody>
      </p:sp>
      <p:sp>
        <p:nvSpPr>
          <p:cNvPr name="TextBox 16" id="16"/>
          <p:cNvSpPr txBox="true"/>
          <p:nvPr/>
        </p:nvSpPr>
        <p:spPr>
          <a:xfrm rot="0">
            <a:off x="7497218" y="3216168"/>
            <a:ext cx="9219660" cy="907096"/>
          </a:xfrm>
          <a:prstGeom prst="rect">
            <a:avLst/>
          </a:prstGeom>
        </p:spPr>
        <p:txBody>
          <a:bodyPr anchor="t" rtlCol="false" tIns="0" lIns="0" bIns="0" rIns="0">
            <a:spAutoFit/>
          </a:bodyPr>
          <a:lstStyle/>
          <a:p>
            <a:pPr algn="l">
              <a:lnSpc>
                <a:spcPts val="3552"/>
              </a:lnSpc>
              <a:spcBef>
                <a:spcPct val="0"/>
              </a:spcBef>
            </a:pPr>
            <a:r>
              <a:rPr lang="en-US" sz="2537">
                <a:solidFill>
                  <a:srgbClr val="FFFFFF"/>
                </a:solidFill>
                <a:latin typeface="Poppins"/>
              </a:rPr>
              <a:t>Conducts an exhaustive search over a specified parameter grid to find the best hyperparameters.</a:t>
            </a:r>
          </a:p>
        </p:txBody>
      </p:sp>
      <p:sp>
        <p:nvSpPr>
          <p:cNvPr name="TextBox 17" id="17"/>
          <p:cNvSpPr txBox="true"/>
          <p:nvPr/>
        </p:nvSpPr>
        <p:spPr>
          <a:xfrm rot="0">
            <a:off x="7438509" y="6234662"/>
            <a:ext cx="9820791" cy="1354771"/>
          </a:xfrm>
          <a:prstGeom prst="rect">
            <a:avLst/>
          </a:prstGeom>
        </p:spPr>
        <p:txBody>
          <a:bodyPr anchor="t" rtlCol="false" tIns="0" lIns="0" bIns="0" rIns="0">
            <a:spAutoFit/>
          </a:bodyPr>
          <a:lstStyle/>
          <a:p>
            <a:pPr algn="l">
              <a:lnSpc>
                <a:spcPts val="3552"/>
              </a:lnSpc>
              <a:spcBef>
                <a:spcPct val="0"/>
              </a:spcBef>
            </a:pPr>
            <a:r>
              <a:rPr lang="en-US" sz="2537">
                <a:solidFill>
                  <a:srgbClr val="FFFFFF"/>
                </a:solidFill>
                <a:latin typeface="Poppins"/>
              </a:rPr>
              <a:t>Randomly samples hyperparameter combinations for efficient exploration of large parameter spaces, often finding near-optimal solutions with less computational cost.</a:t>
            </a:r>
          </a:p>
        </p:txBody>
      </p:sp>
      <p:grpSp>
        <p:nvGrpSpPr>
          <p:cNvPr name="Group 18" id="18"/>
          <p:cNvGrpSpPr/>
          <p:nvPr/>
        </p:nvGrpSpPr>
        <p:grpSpPr>
          <a:xfrm rot="0">
            <a:off x="13788379" y="-2057400"/>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51000" y="2575868"/>
            <a:ext cx="5429594" cy="2365025"/>
            <a:chOff x="0" y="0"/>
            <a:chExt cx="3260493" cy="1420207"/>
          </a:xfrm>
        </p:grpSpPr>
        <p:sp>
          <p:nvSpPr>
            <p:cNvPr name="Freeform 22" id="22"/>
            <p:cNvSpPr/>
            <p:nvPr/>
          </p:nvSpPr>
          <p:spPr>
            <a:xfrm flipH="false" flipV="false" rot="0">
              <a:off x="0" y="0"/>
              <a:ext cx="3260493" cy="1420207"/>
            </a:xfrm>
            <a:custGeom>
              <a:avLst/>
              <a:gdLst/>
              <a:ahLst/>
              <a:cxnLst/>
              <a:rect r="r" b="b" t="t" l="l"/>
              <a:pathLst>
                <a:path h="1420207" w="3260493">
                  <a:moveTo>
                    <a:pt x="1630246" y="0"/>
                  </a:moveTo>
                  <a:cubicBezTo>
                    <a:pt x="729886" y="0"/>
                    <a:pt x="0" y="317924"/>
                    <a:pt x="0" y="710103"/>
                  </a:cubicBezTo>
                  <a:cubicBezTo>
                    <a:pt x="0" y="1102283"/>
                    <a:pt x="729886" y="1420207"/>
                    <a:pt x="1630246" y="1420207"/>
                  </a:cubicBezTo>
                  <a:cubicBezTo>
                    <a:pt x="2530606" y="1420207"/>
                    <a:pt x="3260493" y="1102283"/>
                    <a:pt x="3260493" y="710103"/>
                  </a:cubicBezTo>
                  <a:cubicBezTo>
                    <a:pt x="3260493" y="317924"/>
                    <a:pt x="2530606" y="0"/>
                    <a:pt x="1630246" y="0"/>
                  </a:cubicBezTo>
                  <a:close/>
                </a:path>
              </a:pathLst>
            </a:custGeom>
            <a:solidFill>
              <a:srgbClr val="EAEAEA"/>
            </a:solidFill>
          </p:spPr>
        </p:sp>
        <p:sp>
          <p:nvSpPr>
            <p:cNvPr name="TextBox 23" id="23"/>
            <p:cNvSpPr txBox="true"/>
            <p:nvPr/>
          </p:nvSpPr>
          <p:spPr>
            <a:xfrm>
              <a:off x="305671" y="85519"/>
              <a:ext cx="2649150" cy="120154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43657" y="3552688"/>
            <a:ext cx="7740875" cy="514062"/>
          </a:xfrm>
          <a:prstGeom prst="rect">
            <a:avLst/>
          </a:prstGeom>
        </p:spPr>
        <p:txBody>
          <a:bodyPr anchor="t" rtlCol="false" tIns="0" lIns="0" bIns="0" rIns="0">
            <a:spAutoFit/>
          </a:bodyPr>
          <a:lstStyle/>
          <a:p>
            <a:pPr algn="ctr">
              <a:lnSpc>
                <a:spcPts val="4215"/>
              </a:lnSpc>
              <a:spcBef>
                <a:spcPct val="0"/>
              </a:spcBef>
            </a:pPr>
            <a:r>
              <a:rPr lang="en-US" sz="3011">
                <a:solidFill>
                  <a:srgbClr val="004AAD"/>
                </a:solidFill>
                <a:latin typeface="League Spartan"/>
              </a:rPr>
              <a:t>GRIDSEARCH CV</a:t>
            </a:r>
          </a:p>
        </p:txBody>
      </p:sp>
      <p:grpSp>
        <p:nvGrpSpPr>
          <p:cNvPr name="Group 25" id="25"/>
          <p:cNvGrpSpPr/>
          <p:nvPr/>
        </p:nvGrpSpPr>
        <p:grpSpPr>
          <a:xfrm rot="0">
            <a:off x="1145545" y="5675410"/>
            <a:ext cx="5640505" cy="2549477"/>
            <a:chOff x="0" y="0"/>
            <a:chExt cx="3260493" cy="1473725"/>
          </a:xfrm>
        </p:grpSpPr>
        <p:sp>
          <p:nvSpPr>
            <p:cNvPr name="Freeform 26" id="26"/>
            <p:cNvSpPr/>
            <p:nvPr/>
          </p:nvSpPr>
          <p:spPr>
            <a:xfrm flipH="false" flipV="false" rot="0">
              <a:off x="0" y="0"/>
              <a:ext cx="3260493" cy="1473725"/>
            </a:xfrm>
            <a:custGeom>
              <a:avLst/>
              <a:gdLst/>
              <a:ahLst/>
              <a:cxnLst/>
              <a:rect r="r" b="b" t="t" l="l"/>
              <a:pathLst>
                <a:path h="1473725" w="3260493">
                  <a:moveTo>
                    <a:pt x="1630246" y="0"/>
                  </a:moveTo>
                  <a:cubicBezTo>
                    <a:pt x="729886" y="0"/>
                    <a:pt x="0" y="329904"/>
                    <a:pt x="0" y="736862"/>
                  </a:cubicBezTo>
                  <a:cubicBezTo>
                    <a:pt x="0" y="1143820"/>
                    <a:pt x="729886" y="1473725"/>
                    <a:pt x="1630246" y="1473725"/>
                  </a:cubicBezTo>
                  <a:cubicBezTo>
                    <a:pt x="2530606" y="1473725"/>
                    <a:pt x="3260493" y="1143820"/>
                    <a:pt x="3260493" y="736862"/>
                  </a:cubicBezTo>
                  <a:cubicBezTo>
                    <a:pt x="3260493" y="329904"/>
                    <a:pt x="2530606" y="0"/>
                    <a:pt x="1630246" y="0"/>
                  </a:cubicBezTo>
                  <a:close/>
                </a:path>
              </a:pathLst>
            </a:custGeom>
            <a:solidFill>
              <a:srgbClr val="EAEAEA"/>
            </a:solidFill>
          </p:spPr>
        </p:sp>
        <p:sp>
          <p:nvSpPr>
            <p:cNvPr name="TextBox 27" id="27"/>
            <p:cNvSpPr txBox="true"/>
            <p:nvPr/>
          </p:nvSpPr>
          <p:spPr>
            <a:xfrm>
              <a:off x="305671" y="90537"/>
              <a:ext cx="2649150" cy="1245026"/>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86543" y="6611418"/>
            <a:ext cx="7410675" cy="976342"/>
          </a:xfrm>
          <a:prstGeom prst="rect">
            <a:avLst/>
          </a:prstGeom>
        </p:spPr>
        <p:txBody>
          <a:bodyPr anchor="t" rtlCol="false" tIns="0" lIns="0" bIns="0" rIns="0">
            <a:spAutoFit/>
          </a:bodyPr>
          <a:lstStyle/>
          <a:p>
            <a:pPr algn="ctr">
              <a:lnSpc>
                <a:spcPts val="3935"/>
              </a:lnSpc>
            </a:pPr>
            <a:r>
              <a:rPr lang="en-US" sz="2811">
                <a:solidFill>
                  <a:srgbClr val="004AAD"/>
                </a:solidFill>
                <a:latin typeface="League Spartan"/>
              </a:rPr>
              <a:t>RANDOMIZEDSEARCH</a:t>
            </a:r>
          </a:p>
          <a:p>
            <a:pPr algn="ctr">
              <a:lnSpc>
                <a:spcPts val="3935"/>
              </a:lnSpc>
              <a:spcBef>
                <a:spcPct val="0"/>
              </a:spcBef>
            </a:pPr>
            <a:r>
              <a:rPr lang="en-US" sz="2811">
                <a:solidFill>
                  <a:srgbClr val="004AAD"/>
                </a:solidFill>
                <a:latin typeface="League Spartan"/>
              </a:rPr>
              <a:t> CV</a:t>
            </a:r>
          </a:p>
        </p:txBody>
      </p:sp>
      <p:sp>
        <p:nvSpPr>
          <p:cNvPr name="TextBox 29" id="29"/>
          <p:cNvSpPr txBox="true"/>
          <p:nvPr/>
        </p:nvSpPr>
        <p:spPr>
          <a:xfrm rot="0">
            <a:off x="1251000" y="685294"/>
            <a:ext cx="7856274"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HYPERMETER TUNING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985670" y="3631765"/>
            <a:ext cx="3618020" cy="2010359"/>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569E"/>
            </a:solidFill>
          </p:spPr>
        </p:sp>
      </p:grpSp>
      <p:grpSp>
        <p:nvGrpSpPr>
          <p:cNvPr name="Group 5" id="5"/>
          <p:cNvGrpSpPr/>
          <p:nvPr/>
        </p:nvGrpSpPr>
        <p:grpSpPr>
          <a:xfrm rot="0">
            <a:off x="2127209" y="4191659"/>
            <a:ext cx="2929112" cy="2930991"/>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E9E9E9"/>
            </a:solidFill>
          </p:spPr>
        </p:sp>
      </p:grpSp>
      <p:grpSp>
        <p:nvGrpSpPr>
          <p:cNvPr name="Group 7" id="7"/>
          <p:cNvGrpSpPr/>
          <p:nvPr/>
        </p:nvGrpSpPr>
        <p:grpSpPr>
          <a:xfrm rot="0">
            <a:off x="5598054" y="4189780"/>
            <a:ext cx="2929738" cy="2927860"/>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E4E4E4"/>
            </a:solidFill>
          </p:spPr>
        </p:sp>
      </p:grpSp>
      <p:grpSp>
        <p:nvGrpSpPr>
          <p:cNvPr name="Group 9" id="9"/>
          <p:cNvGrpSpPr/>
          <p:nvPr/>
        </p:nvGrpSpPr>
        <p:grpSpPr>
          <a:xfrm rot="0">
            <a:off x="5437726" y="5600789"/>
            <a:ext cx="3623657" cy="2007854"/>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0569E"/>
            </a:solidFill>
          </p:spPr>
        </p:sp>
      </p:grpSp>
      <p:sp>
        <p:nvSpPr>
          <p:cNvPr name="Freeform 11" id="11"/>
          <p:cNvSpPr/>
          <p:nvPr/>
        </p:nvSpPr>
        <p:spPr>
          <a:xfrm flipH="false" flipV="false" rot="0">
            <a:off x="2984760" y="4814943"/>
            <a:ext cx="1020535" cy="938892"/>
          </a:xfrm>
          <a:custGeom>
            <a:avLst/>
            <a:gdLst/>
            <a:ahLst/>
            <a:cxnLst/>
            <a:rect r="r" b="b" t="t" l="l"/>
            <a:pathLst>
              <a:path h="938892" w="1020535">
                <a:moveTo>
                  <a:pt x="0" y="0"/>
                </a:moveTo>
                <a:lnTo>
                  <a:pt x="1020534" y="0"/>
                </a:lnTo>
                <a:lnTo>
                  <a:pt x="1020534" y="938892"/>
                </a:lnTo>
                <a:lnTo>
                  <a:pt x="0" y="9388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673867" y="4841517"/>
            <a:ext cx="778112" cy="891587"/>
          </a:xfrm>
          <a:custGeom>
            <a:avLst/>
            <a:gdLst/>
            <a:ahLst/>
            <a:cxnLst/>
            <a:rect r="r" b="b" t="t" l="l"/>
            <a:pathLst>
              <a:path h="891587" w="778112">
                <a:moveTo>
                  <a:pt x="0" y="0"/>
                </a:moveTo>
                <a:lnTo>
                  <a:pt x="778112" y="0"/>
                </a:lnTo>
                <a:lnTo>
                  <a:pt x="778112" y="891587"/>
                </a:lnTo>
                <a:lnTo>
                  <a:pt x="0" y="891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9203814" y="3631765"/>
            <a:ext cx="3618020" cy="2010359"/>
            <a:chOff x="0" y="0"/>
            <a:chExt cx="4159440" cy="2311200"/>
          </a:xfrm>
        </p:grpSpPr>
        <p:sp>
          <p:nvSpPr>
            <p:cNvPr name="Freeform 14" id="1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569E"/>
            </a:solidFill>
          </p:spPr>
        </p:sp>
      </p:grpSp>
      <p:grpSp>
        <p:nvGrpSpPr>
          <p:cNvPr name="Group 15" id="15"/>
          <p:cNvGrpSpPr/>
          <p:nvPr/>
        </p:nvGrpSpPr>
        <p:grpSpPr>
          <a:xfrm rot="0">
            <a:off x="9345353" y="4191659"/>
            <a:ext cx="2929112" cy="2930991"/>
            <a:chOff x="0" y="0"/>
            <a:chExt cx="3367440" cy="3369600"/>
          </a:xfrm>
        </p:grpSpPr>
        <p:sp>
          <p:nvSpPr>
            <p:cNvPr name="Freeform 16" id="1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E9E9E9"/>
            </a:solidFill>
          </p:spPr>
        </p:sp>
      </p:grpSp>
      <p:grpSp>
        <p:nvGrpSpPr>
          <p:cNvPr name="Group 17" id="17"/>
          <p:cNvGrpSpPr/>
          <p:nvPr/>
        </p:nvGrpSpPr>
        <p:grpSpPr>
          <a:xfrm rot="0">
            <a:off x="12816198" y="4189780"/>
            <a:ext cx="2929738" cy="2927860"/>
            <a:chOff x="0" y="0"/>
            <a:chExt cx="3368160" cy="3366000"/>
          </a:xfrm>
        </p:grpSpPr>
        <p:sp>
          <p:nvSpPr>
            <p:cNvPr name="Freeform 18" id="1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E9E9E9"/>
            </a:solidFill>
          </p:spPr>
        </p:sp>
      </p:grpSp>
      <p:grpSp>
        <p:nvGrpSpPr>
          <p:cNvPr name="Group 19" id="19"/>
          <p:cNvGrpSpPr/>
          <p:nvPr/>
        </p:nvGrpSpPr>
        <p:grpSpPr>
          <a:xfrm rot="0">
            <a:off x="12655870" y="5600789"/>
            <a:ext cx="3623657" cy="2007854"/>
            <a:chOff x="0" y="0"/>
            <a:chExt cx="4165920" cy="2308320"/>
          </a:xfrm>
        </p:grpSpPr>
        <p:sp>
          <p:nvSpPr>
            <p:cNvPr name="Freeform 20" id="2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0569E"/>
            </a:solidFill>
          </p:spPr>
        </p:sp>
      </p:grpSp>
      <p:sp>
        <p:nvSpPr>
          <p:cNvPr name="Freeform 21" id="21"/>
          <p:cNvSpPr/>
          <p:nvPr/>
        </p:nvSpPr>
        <p:spPr>
          <a:xfrm flipH="false" flipV="false" rot="0">
            <a:off x="10215147" y="4756451"/>
            <a:ext cx="1242436" cy="1061718"/>
          </a:xfrm>
          <a:custGeom>
            <a:avLst/>
            <a:gdLst/>
            <a:ahLst/>
            <a:cxnLst/>
            <a:rect r="r" b="b" t="t" l="l"/>
            <a:pathLst>
              <a:path h="1061718" w="1242436">
                <a:moveTo>
                  <a:pt x="0" y="0"/>
                </a:moveTo>
                <a:lnTo>
                  <a:pt x="1242437" y="0"/>
                </a:lnTo>
                <a:lnTo>
                  <a:pt x="1242437" y="1061719"/>
                </a:lnTo>
                <a:lnTo>
                  <a:pt x="0" y="1061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3759540" y="4814943"/>
            <a:ext cx="1043053" cy="1003227"/>
          </a:xfrm>
          <a:custGeom>
            <a:avLst/>
            <a:gdLst/>
            <a:ahLst/>
            <a:cxnLst/>
            <a:rect r="r" b="b" t="t" l="l"/>
            <a:pathLst>
              <a:path h="1003227" w="1043053">
                <a:moveTo>
                  <a:pt x="0" y="0"/>
                </a:moveTo>
                <a:lnTo>
                  <a:pt x="1043053" y="0"/>
                </a:lnTo>
                <a:lnTo>
                  <a:pt x="1043053" y="1003227"/>
                </a:lnTo>
                <a:lnTo>
                  <a:pt x="0" y="10032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2424877" y="5985371"/>
            <a:ext cx="2333776" cy="531336"/>
          </a:xfrm>
          <a:prstGeom prst="rect">
            <a:avLst/>
          </a:prstGeom>
        </p:spPr>
        <p:txBody>
          <a:bodyPr anchor="t" rtlCol="false" tIns="0" lIns="0" bIns="0" rIns="0">
            <a:spAutoFit/>
          </a:bodyPr>
          <a:lstStyle/>
          <a:p>
            <a:pPr algn="ctr" marL="0" indent="0" lvl="0">
              <a:lnSpc>
                <a:spcPts val="4446"/>
              </a:lnSpc>
            </a:pPr>
            <a:r>
              <a:rPr lang="en-US" sz="3004" spc="39">
                <a:solidFill>
                  <a:srgbClr val="191919"/>
                </a:solidFill>
                <a:latin typeface="Alata"/>
              </a:rPr>
              <a:t>Recall</a:t>
            </a:r>
          </a:p>
        </p:txBody>
      </p:sp>
      <p:sp>
        <p:nvSpPr>
          <p:cNvPr name="TextBox 24" id="24"/>
          <p:cNvSpPr txBox="true"/>
          <p:nvPr/>
        </p:nvSpPr>
        <p:spPr>
          <a:xfrm rot="0">
            <a:off x="5970938" y="5985371"/>
            <a:ext cx="2120761" cy="531336"/>
          </a:xfrm>
          <a:prstGeom prst="rect">
            <a:avLst/>
          </a:prstGeom>
        </p:spPr>
        <p:txBody>
          <a:bodyPr anchor="t" rtlCol="false" tIns="0" lIns="0" bIns="0" rIns="0">
            <a:spAutoFit/>
          </a:bodyPr>
          <a:lstStyle/>
          <a:p>
            <a:pPr algn="ctr" marL="0" indent="0" lvl="0">
              <a:lnSpc>
                <a:spcPts val="4446"/>
              </a:lnSpc>
            </a:pPr>
            <a:r>
              <a:rPr lang="en-US" sz="3004" spc="39">
                <a:solidFill>
                  <a:srgbClr val="191919"/>
                </a:solidFill>
                <a:latin typeface="Alata"/>
              </a:rPr>
              <a:t>Precision</a:t>
            </a:r>
          </a:p>
        </p:txBody>
      </p:sp>
      <p:sp>
        <p:nvSpPr>
          <p:cNvPr name="TextBox 25" id="25"/>
          <p:cNvSpPr txBox="true"/>
          <p:nvPr/>
        </p:nvSpPr>
        <p:spPr>
          <a:xfrm rot="0">
            <a:off x="9654551" y="5985371"/>
            <a:ext cx="2363628" cy="531336"/>
          </a:xfrm>
          <a:prstGeom prst="rect">
            <a:avLst/>
          </a:prstGeom>
        </p:spPr>
        <p:txBody>
          <a:bodyPr anchor="t" rtlCol="false" tIns="0" lIns="0" bIns="0" rIns="0">
            <a:spAutoFit/>
          </a:bodyPr>
          <a:lstStyle/>
          <a:p>
            <a:pPr algn="ctr" marL="0" indent="0" lvl="0">
              <a:lnSpc>
                <a:spcPts val="4446"/>
              </a:lnSpc>
            </a:pPr>
            <a:r>
              <a:rPr lang="en-US" sz="3004" spc="39">
                <a:solidFill>
                  <a:srgbClr val="191919"/>
                </a:solidFill>
                <a:latin typeface="Alata"/>
              </a:rPr>
              <a:t>F1- Score</a:t>
            </a:r>
          </a:p>
        </p:txBody>
      </p:sp>
      <p:sp>
        <p:nvSpPr>
          <p:cNvPr name="TextBox 26" id="26"/>
          <p:cNvSpPr txBox="true"/>
          <p:nvPr/>
        </p:nvSpPr>
        <p:spPr>
          <a:xfrm rot="0">
            <a:off x="13220687" y="6212939"/>
            <a:ext cx="2120761" cy="531336"/>
          </a:xfrm>
          <a:prstGeom prst="rect">
            <a:avLst/>
          </a:prstGeom>
        </p:spPr>
        <p:txBody>
          <a:bodyPr anchor="t" rtlCol="false" tIns="0" lIns="0" bIns="0" rIns="0">
            <a:spAutoFit/>
          </a:bodyPr>
          <a:lstStyle/>
          <a:p>
            <a:pPr algn="ctr" marL="0" indent="0" lvl="0">
              <a:lnSpc>
                <a:spcPts val="4446"/>
              </a:lnSpc>
            </a:pPr>
            <a:r>
              <a:rPr lang="en-US" sz="3004" spc="39">
                <a:solidFill>
                  <a:srgbClr val="191919"/>
                </a:solidFill>
                <a:latin typeface="Alata"/>
              </a:rPr>
              <a:t>ROC Curve</a:t>
            </a:r>
          </a:p>
        </p:txBody>
      </p:sp>
      <p:sp>
        <p:nvSpPr>
          <p:cNvPr name="TextBox 27" id="27"/>
          <p:cNvSpPr txBox="true"/>
          <p:nvPr/>
        </p:nvSpPr>
        <p:spPr>
          <a:xfrm rot="0">
            <a:off x="1251000" y="685294"/>
            <a:ext cx="10127730" cy="14297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QUANTIFYING RELIABILITY AND MEASURING EFFECTIVENESS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4109936" y="2281238"/>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CCCCCC"/>
            </a:solidFill>
          </p:spPr>
        </p:sp>
        <p:sp>
          <p:nvSpPr>
            <p:cNvPr name="TextBox 5" id="5"/>
            <p:cNvSpPr txBox="true"/>
            <p:nvPr/>
          </p:nvSpPr>
          <p:spPr>
            <a:xfrm>
              <a:off x="127000" y="-47625"/>
              <a:ext cx="152400" cy="23493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00569E"/>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graphicFrame>
        <p:nvGraphicFramePr>
          <p:cNvPr name="Table 9" id="9"/>
          <p:cNvGraphicFramePr>
            <a:graphicFrameLocks noGrp="true"/>
          </p:cNvGraphicFramePr>
          <p:nvPr/>
        </p:nvGraphicFramePr>
        <p:xfrm>
          <a:off x="1958279" y="4294183"/>
          <a:ext cx="7479588" cy="5381625"/>
        </p:xfrm>
        <a:graphic>
          <a:graphicData uri="http://schemas.openxmlformats.org/drawingml/2006/table">
            <a:tbl>
              <a:tblPr/>
              <a:tblGrid>
                <a:gridCol w="1947366"/>
                <a:gridCol w="5532222"/>
              </a:tblGrid>
              <a:tr h="1076325">
                <a:tc>
                  <a:txBody>
                    <a:bodyPr anchor="t" rtlCol="false"/>
                    <a:lstStyle/>
                    <a:p>
                      <a:pPr algn="ctr">
                        <a:lnSpc>
                          <a:spcPts val="3640"/>
                        </a:lnSpc>
                        <a:defRPr/>
                      </a:pPr>
                      <a:r>
                        <a:rPr lang="en-US" sz="2600">
                          <a:solidFill>
                            <a:srgbClr val="00569E"/>
                          </a:solidFill>
                          <a:latin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Introduction- Problem</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4AAD"/>
                          </a:solidFill>
                          <a:latin typeface="Helios"/>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Research Question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569E"/>
                          </a:solidFill>
                          <a:latin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Literature Review</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569E"/>
                          </a:solidFill>
                          <a:latin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Methodology</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569E"/>
                          </a:solidFill>
                          <a:latin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Data Prepocessing</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9779712" y="4323984"/>
          <a:ext cx="7479588" cy="5062628"/>
        </p:xfrm>
        <a:graphic>
          <a:graphicData uri="http://schemas.openxmlformats.org/drawingml/2006/table">
            <a:tbl>
              <a:tblPr/>
              <a:tblGrid>
                <a:gridCol w="1947366"/>
                <a:gridCol w="5532222"/>
              </a:tblGrid>
              <a:tr h="1076325">
                <a:tc>
                  <a:txBody>
                    <a:bodyPr anchor="t" rtlCol="false"/>
                    <a:lstStyle/>
                    <a:p>
                      <a:pPr algn="ctr">
                        <a:lnSpc>
                          <a:spcPts val="3640"/>
                        </a:lnSpc>
                        <a:defRPr/>
                      </a:pPr>
                      <a:r>
                        <a:rPr lang="en-US" sz="2600">
                          <a:solidFill>
                            <a:srgbClr val="00569E"/>
                          </a:solidFill>
                          <a:latin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Exploratory Ananlysis</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569E"/>
                          </a:solidFill>
                          <a:latin typeface="Helios Bold"/>
                        </a:rPr>
                        <a:t>7</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Data Modelling</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1076325">
                <a:tc>
                  <a:txBody>
                    <a:bodyPr anchor="t" rtlCol="false"/>
                    <a:lstStyle/>
                    <a:p>
                      <a:pPr algn="ctr">
                        <a:lnSpc>
                          <a:spcPts val="3640"/>
                        </a:lnSpc>
                        <a:defRPr/>
                      </a:pPr>
                      <a:r>
                        <a:rPr lang="en-US" sz="2600">
                          <a:solidFill>
                            <a:srgbClr val="00569E"/>
                          </a:solidFill>
                          <a:latin typeface="Helios Bold"/>
                        </a:rPr>
                        <a:t>8</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Poppins"/>
                        </a:rPr>
                        <a:t>Results and Conclusion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TextBox 11" id="11"/>
          <p:cNvSpPr txBox="true"/>
          <p:nvPr/>
        </p:nvSpPr>
        <p:spPr>
          <a:xfrm rot="0">
            <a:off x="724036" y="1281113"/>
            <a:ext cx="5304373" cy="1000125"/>
          </a:xfrm>
          <a:prstGeom prst="rect">
            <a:avLst/>
          </a:prstGeom>
        </p:spPr>
        <p:txBody>
          <a:bodyPr anchor="t" rtlCol="false" tIns="0" lIns="0" bIns="0" rIns="0">
            <a:spAutoFit/>
          </a:bodyPr>
          <a:lstStyle/>
          <a:p>
            <a:pPr algn="ctr">
              <a:lnSpc>
                <a:spcPts val="7800"/>
              </a:lnSpc>
            </a:pPr>
            <a:r>
              <a:rPr lang="en-US" sz="6500">
                <a:solidFill>
                  <a:srgbClr val="FFFFFF"/>
                </a:solidFill>
                <a:latin typeface="League Spartan"/>
              </a:rPr>
              <a:t>AGENDA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5238003" y="8290589"/>
            <a:ext cx="7523780" cy="75237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724222" y="-4507687"/>
            <a:ext cx="5924489" cy="59244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551892" y="2236318"/>
            <a:ext cx="14357857" cy="7239767"/>
          </a:xfrm>
          <a:custGeom>
            <a:avLst/>
            <a:gdLst/>
            <a:ahLst/>
            <a:cxnLst/>
            <a:rect r="r" b="b" t="t" l="l"/>
            <a:pathLst>
              <a:path h="7239767" w="14357857">
                <a:moveTo>
                  <a:pt x="0" y="0"/>
                </a:moveTo>
                <a:lnTo>
                  <a:pt x="14357857" y="0"/>
                </a:lnTo>
                <a:lnTo>
                  <a:pt x="14357857" y="7239767"/>
                </a:lnTo>
                <a:lnTo>
                  <a:pt x="0" y="7239767"/>
                </a:lnTo>
                <a:lnTo>
                  <a:pt x="0" y="0"/>
                </a:lnTo>
                <a:close/>
              </a:path>
            </a:pathLst>
          </a:custGeom>
          <a:blipFill>
            <a:blip r:embed="rId3"/>
            <a:stretch>
              <a:fillRect l="0" t="0" r="0" b="0"/>
            </a:stretch>
          </a:blipFill>
        </p:spPr>
      </p:sp>
      <p:grpSp>
        <p:nvGrpSpPr>
          <p:cNvPr name="Group 10" id="10"/>
          <p:cNvGrpSpPr/>
          <p:nvPr/>
        </p:nvGrpSpPr>
        <p:grpSpPr>
          <a:xfrm rot="0">
            <a:off x="-3254598" y="8904101"/>
            <a:ext cx="5924489" cy="592448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4864100" y="942975"/>
            <a:ext cx="10704103"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FEATURE IMPORTANCE CHART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813588"/>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88611" y="2795870"/>
            <a:ext cx="8715825" cy="6093691"/>
          </a:xfrm>
          <a:custGeom>
            <a:avLst/>
            <a:gdLst/>
            <a:ahLst/>
            <a:cxnLst/>
            <a:rect r="r" b="b" t="t" l="l"/>
            <a:pathLst>
              <a:path h="6093691" w="8715825">
                <a:moveTo>
                  <a:pt x="0" y="0"/>
                </a:moveTo>
                <a:lnTo>
                  <a:pt x="8715825" y="0"/>
                </a:lnTo>
                <a:lnTo>
                  <a:pt x="8715825" y="6093691"/>
                </a:lnTo>
                <a:lnTo>
                  <a:pt x="0" y="6093691"/>
                </a:lnTo>
                <a:lnTo>
                  <a:pt x="0" y="0"/>
                </a:lnTo>
                <a:close/>
              </a:path>
            </a:pathLst>
          </a:custGeom>
          <a:blipFill>
            <a:blip r:embed="rId2"/>
            <a:stretch>
              <a:fillRect l="0" t="0" r="0" b="0"/>
            </a:stretch>
          </a:blipFill>
        </p:spPr>
      </p:sp>
      <p:sp>
        <p:nvSpPr>
          <p:cNvPr name="Freeform 6" id="6"/>
          <p:cNvSpPr/>
          <p:nvPr/>
        </p:nvSpPr>
        <p:spPr>
          <a:xfrm flipH="false" flipV="false" rot="0">
            <a:off x="9270245" y="2819961"/>
            <a:ext cx="8842134" cy="6069600"/>
          </a:xfrm>
          <a:custGeom>
            <a:avLst/>
            <a:gdLst/>
            <a:ahLst/>
            <a:cxnLst/>
            <a:rect r="r" b="b" t="t" l="l"/>
            <a:pathLst>
              <a:path h="6069600" w="8842134">
                <a:moveTo>
                  <a:pt x="0" y="0"/>
                </a:moveTo>
                <a:lnTo>
                  <a:pt x="8842133" y="0"/>
                </a:lnTo>
                <a:lnTo>
                  <a:pt x="8842133" y="6069600"/>
                </a:lnTo>
                <a:lnTo>
                  <a:pt x="0" y="6069600"/>
                </a:lnTo>
                <a:lnTo>
                  <a:pt x="0" y="0"/>
                </a:lnTo>
                <a:close/>
              </a:path>
            </a:pathLst>
          </a:custGeom>
          <a:blipFill>
            <a:blip r:embed="rId3"/>
            <a:stretch>
              <a:fillRect l="0" t="0" r="0" b="0"/>
            </a:stretch>
          </a:blipFill>
        </p:spPr>
      </p:sp>
      <p:grpSp>
        <p:nvGrpSpPr>
          <p:cNvPr name="Group 7" id="7"/>
          <p:cNvGrpSpPr/>
          <p:nvPr/>
        </p:nvGrpSpPr>
        <p:grpSpPr>
          <a:xfrm rot="0">
            <a:off x="-3724222" y="-4507687"/>
            <a:ext cx="5924489" cy="59244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4330700" y="1021027"/>
            <a:ext cx="11539274"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RESULTS &amp; PERFORMANCE ANALYSIS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895463" y="4804170"/>
            <a:ext cx="3360732" cy="2694809"/>
            <a:chOff x="0" y="0"/>
            <a:chExt cx="1075555" cy="862436"/>
          </a:xfrm>
        </p:grpSpPr>
        <p:sp>
          <p:nvSpPr>
            <p:cNvPr name="Freeform 4" id="4"/>
            <p:cNvSpPr/>
            <p:nvPr/>
          </p:nvSpPr>
          <p:spPr>
            <a:xfrm flipH="false" flipV="false" rot="0">
              <a:off x="0" y="0"/>
              <a:ext cx="1075555" cy="862436"/>
            </a:xfrm>
            <a:custGeom>
              <a:avLst/>
              <a:gdLst/>
              <a:ahLst/>
              <a:cxnLst/>
              <a:rect r="r" b="b" t="t" l="l"/>
              <a:pathLst>
                <a:path h="862436" w="1075555">
                  <a:moveTo>
                    <a:pt x="71413" y="0"/>
                  </a:moveTo>
                  <a:lnTo>
                    <a:pt x="1004142" y="0"/>
                  </a:lnTo>
                  <a:cubicBezTo>
                    <a:pt x="1023082" y="0"/>
                    <a:pt x="1041246" y="7524"/>
                    <a:pt x="1054639" y="20916"/>
                  </a:cubicBezTo>
                  <a:cubicBezTo>
                    <a:pt x="1068031" y="34309"/>
                    <a:pt x="1075555" y="52473"/>
                    <a:pt x="1075555" y="71413"/>
                  </a:cubicBezTo>
                  <a:lnTo>
                    <a:pt x="1075555" y="791023"/>
                  </a:lnTo>
                  <a:cubicBezTo>
                    <a:pt x="1075555" y="809963"/>
                    <a:pt x="1068031" y="828127"/>
                    <a:pt x="1054639" y="841520"/>
                  </a:cubicBezTo>
                  <a:cubicBezTo>
                    <a:pt x="1041246" y="854912"/>
                    <a:pt x="1023082" y="862436"/>
                    <a:pt x="1004142" y="862436"/>
                  </a:cubicBezTo>
                  <a:lnTo>
                    <a:pt x="71413" y="862436"/>
                  </a:lnTo>
                  <a:cubicBezTo>
                    <a:pt x="52473" y="862436"/>
                    <a:pt x="34309" y="854912"/>
                    <a:pt x="20916" y="841520"/>
                  </a:cubicBezTo>
                  <a:cubicBezTo>
                    <a:pt x="7524" y="828127"/>
                    <a:pt x="0" y="809963"/>
                    <a:pt x="0" y="791023"/>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5" id="5"/>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895463" y="7624398"/>
            <a:ext cx="3360732" cy="970843"/>
            <a:chOff x="0" y="0"/>
            <a:chExt cx="1075555" cy="310705"/>
          </a:xfrm>
        </p:grpSpPr>
        <p:sp>
          <p:nvSpPr>
            <p:cNvPr name="Freeform 7" id="7"/>
            <p:cNvSpPr/>
            <p:nvPr/>
          </p:nvSpPr>
          <p:spPr>
            <a:xfrm flipH="false" flipV="false" rot="0">
              <a:off x="0" y="0"/>
              <a:ext cx="1075555" cy="310705"/>
            </a:xfrm>
            <a:custGeom>
              <a:avLst/>
              <a:gdLst/>
              <a:ahLst/>
              <a:cxnLst/>
              <a:rect r="r" b="b" t="t" l="l"/>
              <a:pathLst>
                <a:path h="310705" w="1075555">
                  <a:moveTo>
                    <a:pt x="71413" y="0"/>
                  </a:moveTo>
                  <a:lnTo>
                    <a:pt x="1004142" y="0"/>
                  </a:lnTo>
                  <a:cubicBezTo>
                    <a:pt x="1023082" y="0"/>
                    <a:pt x="1041246" y="7524"/>
                    <a:pt x="1054639" y="20916"/>
                  </a:cubicBezTo>
                  <a:cubicBezTo>
                    <a:pt x="1068031" y="34309"/>
                    <a:pt x="1075555" y="52473"/>
                    <a:pt x="1075555" y="71413"/>
                  </a:cubicBezTo>
                  <a:lnTo>
                    <a:pt x="1075555" y="239292"/>
                  </a:lnTo>
                  <a:cubicBezTo>
                    <a:pt x="1075555" y="258232"/>
                    <a:pt x="1068031" y="276396"/>
                    <a:pt x="1054639" y="289788"/>
                  </a:cubicBezTo>
                  <a:cubicBezTo>
                    <a:pt x="1041246" y="303181"/>
                    <a:pt x="1023082" y="310705"/>
                    <a:pt x="1004142" y="310705"/>
                  </a:cubicBezTo>
                  <a:lnTo>
                    <a:pt x="71413" y="310705"/>
                  </a:lnTo>
                  <a:cubicBezTo>
                    <a:pt x="52473" y="310705"/>
                    <a:pt x="34309" y="303181"/>
                    <a:pt x="20916" y="289788"/>
                  </a:cubicBezTo>
                  <a:cubicBezTo>
                    <a:pt x="7524" y="276396"/>
                    <a:pt x="0" y="258232"/>
                    <a:pt x="0" y="239292"/>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8" id="8"/>
            <p:cNvSpPr txBox="true"/>
            <p:nvPr/>
          </p:nvSpPr>
          <p:spPr>
            <a:xfrm>
              <a:off x="0" y="-28575"/>
              <a:ext cx="1075555" cy="33928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408759" y="5775013"/>
            <a:ext cx="3360732" cy="2694809"/>
            <a:chOff x="0" y="0"/>
            <a:chExt cx="1075555" cy="862436"/>
          </a:xfrm>
        </p:grpSpPr>
        <p:sp>
          <p:nvSpPr>
            <p:cNvPr name="Freeform 10" id="10"/>
            <p:cNvSpPr/>
            <p:nvPr/>
          </p:nvSpPr>
          <p:spPr>
            <a:xfrm flipH="false" flipV="false" rot="0">
              <a:off x="0" y="0"/>
              <a:ext cx="1075555" cy="862436"/>
            </a:xfrm>
            <a:custGeom>
              <a:avLst/>
              <a:gdLst/>
              <a:ahLst/>
              <a:cxnLst/>
              <a:rect r="r" b="b" t="t" l="l"/>
              <a:pathLst>
                <a:path h="862436" w="1075555">
                  <a:moveTo>
                    <a:pt x="71413" y="0"/>
                  </a:moveTo>
                  <a:lnTo>
                    <a:pt x="1004142" y="0"/>
                  </a:lnTo>
                  <a:cubicBezTo>
                    <a:pt x="1023082" y="0"/>
                    <a:pt x="1041246" y="7524"/>
                    <a:pt x="1054639" y="20916"/>
                  </a:cubicBezTo>
                  <a:cubicBezTo>
                    <a:pt x="1068031" y="34309"/>
                    <a:pt x="1075555" y="52473"/>
                    <a:pt x="1075555" y="71413"/>
                  </a:cubicBezTo>
                  <a:lnTo>
                    <a:pt x="1075555" y="791023"/>
                  </a:lnTo>
                  <a:cubicBezTo>
                    <a:pt x="1075555" y="809963"/>
                    <a:pt x="1068031" y="828127"/>
                    <a:pt x="1054639" y="841520"/>
                  </a:cubicBezTo>
                  <a:cubicBezTo>
                    <a:pt x="1041246" y="854912"/>
                    <a:pt x="1023082" y="862436"/>
                    <a:pt x="1004142" y="862436"/>
                  </a:cubicBezTo>
                  <a:lnTo>
                    <a:pt x="71413" y="862436"/>
                  </a:lnTo>
                  <a:cubicBezTo>
                    <a:pt x="52473" y="862436"/>
                    <a:pt x="34309" y="854912"/>
                    <a:pt x="20916" y="841520"/>
                  </a:cubicBezTo>
                  <a:cubicBezTo>
                    <a:pt x="7524" y="828127"/>
                    <a:pt x="0" y="809963"/>
                    <a:pt x="0" y="791023"/>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11" id="11"/>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408759" y="8595240"/>
            <a:ext cx="3360732" cy="970843"/>
            <a:chOff x="0" y="0"/>
            <a:chExt cx="1075555" cy="310705"/>
          </a:xfrm>
        </p:grpSpPr>
        <p:sp>
          <p:nvSpPr>
            <p:cNvPr name="Freeform 13" id="13"/>
            <p:cNvSpPr/>
            <p:nvPr/>
          </p:nvSpPr>
          <p:spPr>
            <a:xfrm flipH="false" flipV="false" rot="0">
              <a:off x="0" y="0"/>
              <a:ext cx="1075555" cy="310705"/>
            </a:xfrm>
            <a:custGeom>
              <a:avLst/>
              <a:gdLst/>
              <a:ahLst/>
              <a:cxnLst/>
              <a:rect r="r" b="b" t="t" l="l"/>
              <a:pathLst>
                <a:path h="310705" w="1075555">
                  <a:moveTo>
                    <a:pt x="71413" y="0"/>
                  </a:moveTo>
                  <a:lnTo>
                    <a:pt x="1004142" y="0"/>
                  </a:lnTo>
                  <a:cubicBezTo>
                    <a:pt x="1023082" y="0"/>
                    <a:pt x="1041246" y="7524"/>
                    <a:pt x="1054639" y="20916"/>
                  </a:cubicBezTo>
                  <a:cubicBezTo>
                    <a:pt x="1068031" y="34309"/>
                    <a:pt x="1075555" y="52473"/>
                    <a:pt x="1075555" y="71413"/>
                  </a:cubicBezTo>
                  <a:lnTo>
                    <a:pt x="1075555" y="239292"/>
                  </a:lnTo>
                  <a:cubicBezTo>
                    <a:pt x="1075555" y="258232"/>
                    <a:pt x="1068031" y="276396"/>
                    <a:pt x="1054639" y="289788"/>
                  </a:cubicBezTo>
                  <a:cubicBezTo>
                    <a:pt x="1041246" y="303181"/>
                    <a:pt x="1023082" y="310705"/>
                    <a:pt x="1004142" y="310705"/>
                  </a:cubicBezTo>
                  <a:lnTo>
                    <a:pt x="71413" y="310705"/>
                  </a:lnTo>
                  <a:cubicBezTo>
                    <a:pt x="52473" y="310705"/>
                    <a:pt x="34309" y="303181"/>
                    <a:pt x="20916" y="289788"/>
                  </a:cubicBezTo>
                  <a:cubicBezTo>
                    <a:pt x="7524" y="276396"/>
                    <a:pt x="0" y="258232"/>
                    <a:pt x="0" y="239292"/>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14" id="14"/>
            <p:cNvSpPr txBox="true"/>
            <p:nvPr/>
          </p:nvSpPr>
          <p:spPr>
            <a:xfrm>
              <a:off x="0" y="-38100"/>
              <a:ext cx="1075555" cy="348805"/>
            </a:xfrm>
            <a:prstGeom prst="rect">
              <a:avLst/>
            </a:prstGeom>
          </p:spPr>
          <p:txBody>
            <a:bodyPr anchor="ctr" rtlCol="false" tIns="50800" lIns="50800" bIns="50800" rIns="50800"/>
            <a:lstStyle/>
            <a:p>
              <a:pPr algn="ctr">
                <a:lnSpc>
                  <a:spcPts val="4029"/>
                </a:lnSpc>
              </a:pPr>
            </a:p>
          </p:txBody>
        </p:sp>
      </p:grpSp>
      <p:grpSp>
        <p:nvGrpSpPr>
          <p:cNvPr name="Group 15" id="15"/>
          <p:cNvGrpSpPr/>
          <p:nvPr/>
        </p:nvGrpSpPr>
        <p:grpSpPr>
          <a:xfrm rot="0">
            <a:off x="11965024" y="3958067"/>
            <a:ext cx="3360732" cy="2694809"/>
            <a:chOff x="0" y="0"/>
            <a:chExt cx="1075555" cy="862436"/>
          </a:xfrm>
        </p:grpSpPr>
        <p:sp>
          <p:nvSpPr>
            <p:cNvPr name="Freeform 16" id="16"/>
            <p:cNvSpPr/>
            <p:nvPr/>
          </p:nvSpPr>
          <p:spPr>
            <a:xfrm flipH="false" flipV="false" rot="0">
              <a:off x="0" y="0"/>
              <a:ext cx="1075555" cy="862436"/>
            </a:xfrm>
            <a:custGeom>
              <a:avLst/>
              <a:gdLst/>
              <a:ahLst/>
              <a:cxnLst/>
              <a:rect r="r" b="b" t="t" l="l"/>
              <a:pathLst>
                <a:path h="862436" w="1075555">
                  <a:moveTo>
                    <a:pt x="71413" y="0"/>
                  </a:moveTo>
                  <a:lnTo>
                    <a:pt x="1004142" y="0"/>
                  </a:lnTo>
                  <a:cubicBezTo>
                    <a:pt x="1023082" y="0"/>
                    <a:pt x="1041246" y="7524"/>
                    <a:pt x="1054639" y="20916"/>
                  </a:cubicBezTo>
                  <a:cubicBezTo>
                    <a:pt x="1068031" y="34309"/>
                    <a:pt x="1075555" y="52473"/>
                    <a:pt x="1075555" y="71413"/>
                  </a:cubicBezTo>
                  <a:lnTo>
                    <a:pt x="1075555" y="791023"/>
                  </a:lnTo>
                  <a:cubicBezTo>
                    <a:pt x="1075555" y="809963"/>
                    <a:pt x="1068031" y="828127"/>
                    <a:pt x="1054639" y="841520"/>
                  </a:cubicBezTo>
                  <a:cubicBezTo>
                    <a:pt x="1041246" y="854912"/>
                    <a:pt x="1023082" y="862436"/>
                    <a:pt x="1004142" y="862436"/>
                  </a:cubicBezTo>
                  <a:lnTo>
                    <a:pt x="71413" y="862436"/>
                  </a:lnTo>
                  <a:cubicBezTo>
                    <a:pt x="52473" y="862436"/>
                    <a:pt x="34309" y="854912"/>
                    <a:pt x="20916" y="841520"/>
                  </a:cubicBezTo>
                  <a:cubicBezTo>
                    <a:pt x="7524" y="828127"/>
                    <a:pt x="0" y="809963"/>
                    <a:pt x="0" y="791023"/>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17" id="17"/>
            <p:cNvSpPr txBox="true"/>
            <p:nvPr/>
          </p:nvSpPr>
          <p:spPr>
            <a:xfrm>
              <a:off x="0" y="-28575"/>
              <a:ext cx="1075555" cy="891011"/>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1965024" y="6778295"/>
            <a:ext cx="3360732" cy="970843"/>
            <a:chOff x="0" y="0"/>
            <a:chExt cx="1075555" cy="310705"/>
          </a:xfrm>
        </p:grpSpPr>
        <p:sp>
          <p:nvSpPr>
            <p:cNvPr name="Freeform 19" id="19"/>
            <p:cNvSpPr/>
            <p:nvPr/>
          </p:nvSpPr>
          <p:spPr>
            <a:xfrm flipH="false" flipV="false" rot="0">
              <a:off x="0" y="0"/>
              <a:ext cx="1075555" cy="310705"/>
            </a:xfrm>
            <a:custGeom>
              <a:avLst/>
              <a:gdLst/>
              <a:ahLst/>
              <a:cxnLst/>
              <a:rect r="r" b="b" t="t" l="l"/>
              <a:pathLst>
                <a:path h="310705" w="1075555">
                  <a:moveTo>
                    <a:pt x="71413" y="0"/>
                  </a:moveTo>
                  <a:lnTo>
                    <a:pt x="1004142" y="0"/>
                  </a:lnTo>
                  <a:cubicBezTo>
                    <a:pt x="1023082" y="0"/>
                    <a:pt x="1041246" y="7524"/>
                    <a:pt x="1054639" y="20916"/>
                  </a:cubicBezTo>
                  <a:cubicBezTo>
                    <a:pt x="1068031" y="34309"/>
                    <a:pt x="1075555" y="52473"/>
                    <a:pt x="1075555" y="71413"/>
                  </a:cubicBezTo>
                  <a:lnTo>
                    <a:pt x="1075555" y="239292"/>
                  </a:lnTo>
                  <a:cubicBezTo>
                    <a:pt x="1075555" y="258232"/>
                    <a:pt x="1068031" y="276396"/>
                    <a:pt x="1054639" y="289788"/>
                  </a:cubicBezTo>
                  <a:cubicBezTo>
                    <a:pt x="1041246" y="303181"/>
                    <a:pt x="1023082" y="310705"/>
                    <a:pt x="1004142" y="310705"/>
                  </a:cubicBezTo>
                  <a:lnTo>
                    <a:pt x="71413" y="310705"/>
                  </a:lnTo>
                  <a:cubicBezTo>
                    <a:pt x="52473" y="310705"/>
                    <a:pt x="34309" y="303181"/>
                    <a:pt x="20916" y="289788"/>
                  </a:cubicBezTo>
                  <a:cubicBezTo>
                    <a:pt x="7524" y="276396"/>
                    <a:pt x="0" y="258232"/>
                    <a:pt x="0" y="239292"/>
                  </a:cubicBezTo>
                  <a:lnTo>
                    <a:pt x="0" y="71413"/>
                  </a:lnTo>
                  <a:cubicBezTo>
                    <a:pt x="0" y="52473"/>
                    <a:pt x="7524" y="34309"/>
                    <a:pt x="20916" y="20916"/>
                  </a:cubicBezTo>
                  <a:cubicBezTo>
                    <a:pt x="34309" y="7524"/>
                    <a:pt x="52473" y="0"/>
                    <a:pt x="71413" y="0"/>
                  </a:cubicBezTo>
                  <a:close/>
                </a:path>
              </a:pathLst>
            </a:custGeom>
            <a:solidFill>
              <a:srgbClr val="FFFFFF">
                <a:alpha val="98824"/>
              </a:srgbClr>
            </a:solidFill>
          </p:spPr>
        </p:sp>
        <p:sp>
          <p:nvSpPr>
            <p:cNvPr name="TextBox 20" id="20"/>
            <p:cNvSpPr txBox="true"/>
            <p:nvPr/>
          </p:nvSpPr>
          <p:spPr>
            <a:xfrm>
              <a:off x="0" y="-28575"/>
              <a:ext cx="1075555" cy="33928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1885381">
            <a:off x="10947105" y="8469822"/>
            <a:ext cx="2035837" cy="575124"/>
          </a:xfrm>
          <a:custGeom>
            <a:avLst/>
            <a:gdLst/>
            <a:ahLst/>
            <a:cxnLst/>
            <a:rect r="r" b="b" t="t" l="l"/>
            <a:pathLst>
              <a:path h="575124" w="2035837">
                <a:moveTo>
                  <a:pt x="0" y="0"/>
                </a:moveTo>
                <a:lnTo>
                  <a:pt x="2035837" y="0"/>
                </a:lnTo>
                <a:lnTo>
                  <a:pt x="2035837" y="575125"/>
                </a:lnTo>
                <a:lnTo>
                  <a:pt x="0" y="575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110827" y="7816365"/>
            <a:ext cx="2930005" cy="1072050"/>
          </a:xfrm>
          <a:prstGeom prst="rect">
            <a:avLst/>
          </a:prstGeom>
        </p:spPr>
        <p:txBody>
          <a:bodyPr anchor="t" rtlCol="false" tIns="0" lIns="0" bIns="0" rIns="0">
            <a:spAutoFit/>
          </a:bodyPr>
          <a:lstStyle/>
          <a:p>
            <a:pPr algn="ctr" marL="0" indent="0" lvl="0">
              <a:lnSpc>
                <a:spcPts val="4283"/>
              </a:lnSpc>
              <a:spcBef>
                <a:spcPct val="0"/>
              </a:spcBef>
            </a:pPr>
            <a:r>
              <a:rPr lang="en-US" sz="3103" spc="304">
                <a:solidFill>
                  <a:srgbClr val="00569E"/>
                </a:solidFill>
                <a:latin typeface="League Spartan"/>
              </a:rPr>
              <a:t>CLASS IMBALANCE</a:t>
            </a:r>
          </a:p>
        </p:txBody>
      </p:sp>
      <p:sp>
        <p:nvSpPr>
          <p:cNvPr name="TextBox 23" id="23"/>
          <p:cNvSpPr txBox="true"/>
          <p:nvPr/>
        </p:nvSpPr>
        <p:spPr>
          <a:xfrm rot="0">
            <a:off x="2110827" y="4323267"/>
            <a:ext cx="3412569" cy="2855867"/>
          </a:xfrm>
          <a:prstGeom prst="rect">
            <a:avLst/>
          </a:prstGeom>
        </p:spPr>
        <p:txBody>
          <a:bodyPr anchor="t" rtlCol="false" tIns="0" lIns="0" bIns="0" rIns="0">
            <a:spAutoFit/>
          </a:bodyPr>
          <a:lstStyle/>
          <a:p>
            <a:pPr algn="ctr">
              <a:lnSpc>
                <a:spcPts val="3239"/>
              </a:lnSpc>
            </a:pPr>
            <a:r>
              <a:rPr lang="en-US" sz="2314">
                <a:solidFill>
                  <a:srgbClr val="100F0D"/>
                </a:solidFill>
                <a:latin typeface="Montserrat Light"/>
              </a:rPr>
              <a:t>The challenge of class imbalance affects stroke case detection. Utilizing SMOTE and cost-sensitive learning can enhance model performance.</a:t>
            </a:r>
          </a:p>
        </p:txBody>
      </p:sp>
      <p:sp>
        <p:nvSpPr>
          <p:cNvPr name="TextBox 24" id="24"/>
          <p:cNvSpPr txBox="true"/>
          <p:nvPr/>
        </p:nvSpPr>
        <p:spPr>
          <a:xfrm rot="0">
            <a:off x="12360166" y="6788386"/>
            <a:ext cx="4044137" cy="1614874"/>
          </a:xfrm>
          <a:prstGeom prst="rect">
            <a:avLst/>
          </a:prstGeom>
        </p:spPr>
        <p:txBody>
          <a:bodyPr anchor="t" rtlCol="false" tIns="0" lIns="0" bIns="0" rIns="0">
            <a:spAutoFit/>
          </a:bodyPr>
          <a:lstStyle/>
          <a:p>
            <a:pPr algn="ctr" marL="0" indent="0" lvl="0">
              <a:lnSpc>
                <a:spcPts val="4289"/>
              </a:lnSpc>
              <a:spcBef>
                <a:spcPct val="0"/>
              </a:spcBef>
            </a:pPr>
            <a:r>
              <a:rPr lang="en-US" sz="3108" spc="304">
                <a:solidFill>
                  <a:srgbClr val="00569E"/>
                </a:solidFill>
                <a:latin typeface="League Spartan"/>
              </a:rPr>
              <a:t>DATA QUALITY AND COMPLETENESS</a:t>
            </a:r>
          </a:p>
        </p:txBody>
      </p:sp>
      <p:sp>
        <p:nvSpPr>
          <p:cNvPr name="TextBox 25" id="25"/>
          <p:cNvSpPr txBox="true"/>
          <p:nvPr/>
        </p:nvSpPr>
        <p:spPr>
          <a:xfrm rot="0">
            <a:off x="12360166" y="3910442"/>
            <a:ext cx="4301569" cy="2036717"/>
          </a:xfrm>
          <a:prstGeom prst="rect">
            <a:avLst/>
          </a:prstGeom>
        </p:spPr>
        <p:txBody>
          <a:bodyPr anchor="t" rtlCol="false" tIns="0" lIns="0" bIns="0" rIns="0">
            <a:spAutoFit/>
          </a:bodyPr>
          <a:lstStyle/>
          <a:p>
            <a:pPr algn="ctr">
              <a:lnSpc>
                <a:spcPts val="3239"/>
              </a:lnSpc>
            </a:pPr>
            <a:r>
              <a:rPr lang="en-US" sz="2314">
                <a:solidFill>
                  <a:srgbClr val="000000"/>
                </a:solidFill>
                <a:latin typeface="Montserrat Light"/>
              </a:rPr>
              <a:t>Data quality issues impact reliability. Implementing rigorous cleaning and input-checking protocols is essential for accuracy.</a:t>
            </a:r>
          </a:p>
        </p:txBody>
      </p:sp>
      <p:sp>
        <p:nvSpPr>
          <p:cNvPr name="TextBox 26" id="26"/>
          <p:cNvSpPr txBox="true"/>
          <p:nvPr/>
        </p:nvSpPr>
        <p:spPr>
          <a:xfrm rot="0">
            <a:off x="7231603" y="8494033"/>
            <a:ext cx="3824794" cy="1072050"/>
          </a:xfrm>
          <a:prstGeom prst="rect">
            <a:avLst/>
          </a:prstGeom>
        </p:spPr>
        <p:txBody>
          <a:bodyPr anchor="t" rtlCol="false" tIns="0" lIns="0" bIns="0" rIns="0">
            <a:spAutoFit/>
          </a:bodyPr>
          <a:lstStyle/>
          <a:p>
            <a:pPr algn="ctr" marL="0" indent="0" lvl="0">
              <a:lnSpc>
                <a:spcPts val="4283"/>
              </a:lnSpc>
              <a:spcBef>
                <a:spcPct val="0"/>
              </a:spcBef>
            </a:pPr>
            <a:r>
              <a:rPr lang="en-US" sz="3103" spc="304">
                <a:solidFill>
                  <a:srgbClr val="00569E"/>
                </a:solidFill>
                <a:latin typeface="League Spartan"/>
              </a:rPr>
              <a:t>FEATURE ENGINEERING</a:t>
            </a:r>
          </a:p>
        </p:txBody>
      </p:sp>
      <p:sp>
        <p:nvSpPr>
          <p:cNvPr name="TextBox 27" id="27"/>
          <p:cNvSpPr txBox="true"/>
          <p:nvPr/>
        </p:nvSpPr>
        <p:spPr>
          <a:xfrm rot="0">
            <a:off x="7581789" y="5003711"/>
            <a:ext cx="3364682" cy="2548527"/>
          </a:xfrm>
          <a:prstGeom prst="rect">
            <a:avLst/>
          </a:prstGeom>
        </p:spPr>
        <p:txBody>
          <a:bodyPr anchor="t" rtlCol="false" tIns="0" lIns="0" bIns="0" rIns="0">
            <a:spAutoFit/>
          </a:bodyPr>
          <a:lstStyle/>
          <a:p>
            <a:pPr algn="ctr">
              <a:lnSpc>
                <a:spcPts val="3379"/>
              </a:lnSpc>
            </a:pPr>
            <a:r>
              <a:rPr lang="en-US" sz="2414">
                <a:solidFill>
                  <a:srgbClr val="100F0D"/>
                </a:solidFill>
                <a:latin typeface="Montserrat Light"/>
              </a:rPr>
              <a:t>Further exploration of feature engineering techniques could lead to the</a:t>
            </a:r>
          </a:p>
          <a:p>
            <a:pPr algn="ctr">
              <a:lnSpc>
                <a:spcPts val="3379"/>
              </a:lnSpc>
            </a:pPr>
            <a:r>
              <a:rPr lang="en-US" sz="2414">
                <a:solidFill>
                  <a:srgbClr val="100F0D"/>
                </a:solidFill>
                <a:latin typeface="Montserrat Light"/>
              </a:rPr>
              <a:t>creation of more informative features.</a:t>
            </a:r>
          </a:p>
        </p:txBody>
      </p:sp>
      <p:sp>
        <p:nvSpPr>
          <p:cNvPr name="Freeform 28" id="28"/>
          <p:cNvSpPr/>
          <p:nvPr/>
        </p:nvSpPr>
        <p:spPr>
          <a:xfrm flipH="true" flipV="false" rot="-8970905">
            <a:off x="5422240" y="8028888"/>
            <a:ext cx="2035837" cy="575124"/>
          </a:xfrm>
          <a:custGeom>
            <a:avLst/>
            <a:gdLst/>
            <a:ahLst/>
            <a:cxnLst/>
            <a:rect r="r" b="b" t="t" l="l"/>
            <a:pathLst>
              <a:path h="575124" w="2035837">
                <a:moveTo>
                  <a:pt x="2035838" y="0"/>
                </a:moveTo>
                <a:lnTo>
                  <a:pt x="0" y="0"/>
                </a:lnTo>
                <a:lnTo>
                  <a:pt x="0" y="575124"/>
                </a:lnTo>
                <a:lnTo>
                  <a:pt x="2035838" y="575124"/>
                </a:lnTo>
                <a:lnTo>
                  <a:pt x="20358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626749" y="1382814"/>
            <a:ext cx="14921058" cy="2167232"/>
          </a:xfrm>
          <a:prstGeom prst="rect">
            <a:avLst/>
          </a:prstGeom>
        </p:spPr>
        <p:txBody>
          <a:bodyPr anchor="t" rtlCol="false" tIns="0" lIns="0" bIns="0" rIns="0">
            <a:spAutoFit/>
          </a:bodyPr>
          <a:lstStyle/>
          <a:p>
            <a:pPr algn="l">
              <a:lnSpc>
                <a:spcPts val="3507"/>
              </a:lnSpc>
            </a:pPr>
          </a:p>
          <a:p>
            <a:pPr algn="l">
              <a:lnSpc>
                <a:spcPts val="3507"/>
              </a:lnSpc>
            </a:pPr>
            <a:r>
              <a:rPr lang="en-US" sz="2505">
                <a:solidFill>
                  <a:srgbClr val="100F0D"/>
                </a:solidFill>
                <a:latin typeface="Montserrat Light"/>
              </a:rPr>
              <a:t>Based on the detailed performance metrics, the Support Vector Machine (SVM) emerges as the best model for analysis of stroke prediction. It offers a strong balance between accuracy (73.68%), precision (0.15), recall (0.75), F1 score (0.25), and the highest ROC score (0.82)</a:t>
            </a:r>
          </a:p>
          <a:p>
            <a:pPr algn="l">
              <a:lnSpc>
                <a:spcPts val="3507"/>
              </a:lnSpc>
            </a:pPr>
          </a:p>
        </p:txBody>
      </p:sp>
      <p:sp>
        <p:nvSpPr>
          <p:cNvPr name="TextBox 30" id="30"/>
          <p:cNvSpPr txBox="true"/>
          <p:nvPr/>
        </p:nvSpPr>
        <p:spPr>
          <a:xfrm rot="0">
            <a:off x="626749" y="856647"/>
            <a:ext cx="11539274"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CONCLUSION</a:t>
            </a:r>
          </a:p>
        </p:txBody>
      </p:sp>
      <p:grpSp>
        <p:nvGrpSpPr>
          <p:cNvPr name="Group 31" id="31"/>
          <p:cNvGrpSpPr/>
          <p:nvPr/>
        </p:nvGrpSpPr>
        <p:grpSpPr>
          <a:xfrm rot="0">
            <a:off x="15325756" y="8371305"/>
            <a:ext cx="5924489" cy="59244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261234" y="-2511241"/>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E4E4"/>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097502" y="5590237"/>
            <a:ext cx="14099416" cy="140994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85225" y="-490129"/>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24423" y="3126013"/>
            <a:ext cx="8795646" cy="1532890"/>
          </a:xfrm>
          <a:prstGeom prst="rect">
            <a:avLst/>
          </a:prstGeom>
        </p:spPr>
        <p:txBody>
          <a:bodyPr anchor="t" rtlCol="false" tIns="0" lIns="0" bIns="0" rIns="0">
            <a:spAutoFit/>
          </a:bodyPr>
          <a:lstStyle/>
          <a:p>
            <a:pPr algn="l">
              <a:lnSpc>
                <a:spcPts val="11960"/>
              </a:lnSpc>
            </a:pPr>
            <a:r>
              <a:rPr lang="en-US" sz="10400">
                <a:solidFill>
                  <a:srgbClr val="000000"/>
                </a:solidFill>
                <a:latin typeface="League Spart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47700"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alpha val="63922"/>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9366340" y="1326685"/>
            <a:ext cx="7962720" cy="7931615"/>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9507" t="0" r="223"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231900" y="1240960"/>
            <a:ext cx="5367074" cy="722335"/>
          </a:xfrm>
          <a:prstGeom prst="rect">
            <a:avLst/>
          </a:prstGeom>
        </p:spPr>
        <p:txBody>
          <a:bodyPr anchor="t" rtlCol="false" tIns="0" lIns="0" bIns="0" rIns="0">
            <a:spAutoFit/>
          </a:bodyPr>
          <a:lstStyle/>
          <a:p>
            <a:pPr algn="l">
              <a:lnSpc>
                <a:spcPts val="5861"/>
              </a:lnSpc>
              <a:spcBef>
                <a:spcPct val="0"/>
              </a:spcBef>
            </a:pPr>
            <a:r>
              <a:rPr lang="en-US" sz="4186">
                <a:solidFill>
                  <a:srgbClr val="00569E"/>
                </a:solidFill>
                <a:latin typeface="League Spartan"/>
              </a:rPr>
              <a:t>INTRODUCTION</a:t>
            </a:r>
          </a:p>
        </p:txBody>
      </p:sp>
      <p:sp>
        <p:nvSpPr>
          <p:cNvPr name="TextBox 13" id="13"/>
          <p:cNvSpPr txBox="true"/>
          <p:nvPr/>
        </p:nvSpPr>
        <p:spPr>
          <a:xfrm rot="0">
            <a:off x="1028700" y="2644043"/>
            <a:ext cx="7857697" cy="1209190"/>
          </a:xfrm>
          <a:prstGeom prst="rect">
            <a:avLst/>
          </a:prstGeom>
        </p:spPr>
        <p:txBody>
          <a:bodyPr anchor="t" rtlCol="false" tIns="0" lIns="0" bIns="0" rIns="0">
            <a:spAutoFit/>
          </a:bodyPr>
          <a:lstStyle/>
          <a:p>
            <a:pPr algn="l" marL="489899" indent="-244950" lvl="1">
              <a:lnSpc>
                <a:spcPts val="3176"/>
              </a:lnSpc>
              <a:buFont typeface="Arial"/>
              <a:buChar char="•"/>
            </a:pPr>
            <a:r>
              <a:rPr lang="en-US" sz="2269">
                <a:solidFill>
                  <a:srgbClr val="000000"/>
                </a:solidFill>
                <a:latin typeface="Poppins"/>
              </a:rPr>
              <a:t>Stroke is the second leading cause of death globally, following is chemicheart disease, according to the WHO in 2020.</a:t>
            </a:r>
          </a:p>
        </p:txBody>
      </p:sp>
      <p:sp>
        <p:nvSpPr>
          <p:cNvPr name="TextBox 14" id="14"/>
          <p:cNvSpPr txBox="true"/>
          <p:nvPr/>
        </p:nvSpPr>
        <p:spPr>
          <a:xfrm rot="0">
            <a:off x="1028700" y="4320443"/>
            <a:ext cx="7857697" cy="1209190"/>
          </a:xfrm>
          <a:prstGeom prst="rect">
            <a:avLst/>
          </a:prstGeom>
        </p:spPr>
        <p:txBody>
          <a:bodyPr anchor="t" rtlCol="false" tIns="0" lIns="0" bIns="0" rIns="0">
            <a:spAutoFit/>
          </a:bodyPr>
          <a:lstStyle/>
          <a:p>
            <a:pPr algn="l" marL="489899" indent="-244950" lvl="1">
              <a:lnSpc>
                <a:spcPts val="3176"/>
              </a:lnSpc>
              <a:buFont typeface="Arial"/>
              <a:buChar char="•"/>
            </a:pPr>
            <a:r>
              <a:rPr lang="en-US" sz="2269">
                <a:solidFill>
                  <a:srgbClr val="000000"/>
                </a:solidFill>
                <a:latin typeface="Poppins"/>
              </a:rPr>
              <a:t>Strokes occur when blood flow to the brain is abruptly interrupted, leading to cell death and varying degrees of disability.</a:t>
            </a:r>
          </a:p>
        </p:txBody>
      </p:sp>
      <p:sp>
        <p:nvSpPr>
          <p:cNvPr name="TextBox 15" id="15"/>
          <p:cNvSpPr txBox="true"/>
          <p:nvPr/>
        </p:nvSpPr>
        <p:spPr>
          <a:xfrm rot="0">
            <a:off x="1028700" y="5994680"/>
            <a:ext cx="7857697" cy="1609240"/>
          </a:xfrm>
          <a:prstGeom prst="rect">
            <a:avLst/>
          </a:prstGeom>
        </p:spPr>
        <p:txBody>
          <a:bodyPr anchor="t" rtlCol="false" tIns="0" lIns="0" bIns="0" rIns="0">
            <a:spAutoFit/>
          </a:bodyPr>
          <a:lstStyle/>
          <a:p>
            <a:pPr algn="l" marL="489899" indent="-244950" lvl="1">
              <a:lnSpc>
                <a:spcPts val="3176"/>
              </a:lnSpc>
              <a:buFont typeface="Arial"/>
              <a:buChar char="•"/>
            </a:pPr>
            <a:r>
              <a:rPr lang="en-US" sz="2269">
                <a:solidFill>
                  <a:srgbClr val="000000"/>
                </a:solidFill>
                <a:latin typeface="Poppins"/>
              </a:rPr>
              <a:t>Annually, 15 million people suffer from strokes, resulting in 5 million deaths and 5 million cases of permanent disability, placing a significant strain on families and public health systems.</a:t>
            </a:r>
          </a:p>
        </p:txBody>
      </p:sp>
      <p:sp>
        <p:nvSpPr>
          <p:cNvPr name="TextBox 16" id="16"/>
          <p:cNvSpPr txBox="true"/>
          <p:nvPr/>
        </p:nvSpPr>
        <p:spPr>
          <a:xfrm rot="0">
            <a:off x="1028700" y="7976332"/>
            <a:ext cx="7857697" cy="1609240"/>
          </a:xfrm>
          <a:prstGeom prst="rect">
            <a:avLst/>
          </a:prstGeom>
        </p:spPr>
        <p:txBody>
          <a:bodyPr anchor="t" rtlCol="false" tIns="0" lIns="0" bIns="0" rIns="0">
            <a:spAutoFit/>
          </a:bodyPr>
          <a:lstStyle/>
          <a:p>
            <a:pPr algn="l" marL="489899" indent="-244950" lvl="1">
              <a:lnSpc>
                <a:spcPts val="3176"/>
              </a:lnSpc>
              <a:buFont typeface="Arial"/>
              <a:buChar char="•"/>
            </a:pPr>
            <a:r>
              <a:rPr lang="en-US" sz="2269">
                <a:solidFill>
                  <a:srgbClr val="000000"/>
                </a:solidFill>
                <a:latin typeface="Poppins"/>
              </a:rPr>
              <a:t>Our research aims to develop precise machine learning models to predict stroke risk based on lifestyle and health data, enabling early intervention and prevention.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525265"/>
            <a:ext cx="16611600" cy="8018248"/>
            <a:chOff x="0" y="0"/>
            <a:chExt cx="4375072" cy="2111802"/>
          </a:xfrm>
        </p:grpSpPr>
        <p:sp>
          <p:nvSpPr>
            <p:cNvPr name="Freeform 7" id="7"/>
            <p:cNvSpPr/>
            <p:nvPr/>
          </p:nvSpPr>
          <p:spPr>
            <a:xfrm flipH="false" flipV="false" rot="0">
              <a:off x="0" y="0"/>
              <a:ext cx="4375072" cy="2111802"/>
            </a:xfrm>
            <a:custGeom>
              <a:avLst/>
              <a:gdLst/>
              <a:ahLst/>
              <a:cxnLst/>
              <a:rect r="r" b="b" t="t" l="l"/>
              <a:pathLst>
                <a:path h="2111802" w="4375072">
                  <a:moveTo>
                    <a:pt x="0" y="0"/>
                  </a:moveTo>
                  <a:lnTo>
                    <a:pt x="4375072" y="0"/>
                  </a:lnTo>
                  <a:lnTo>
                    <a:pt x="4375072" y="2111802"/>
                  </a:lnTo>
                  <a:lnTo>
                    <a:pt x="0" y="2111802"/>
                  </a:lnTo>
                  <a:close/>
                </a:path>
              </a:pathLst>
            </a:custGeom>
            <a:solidFill>
              <a:srgbClr val="145DA0">
                <a:alpha val="93725"/>
              </a:srgbClr>
            </a:solidFill>
            <a:ln cap="sq">
              <a:noFill/>
              <a:prstDash val="solid"/>
              <a:miter/>
            </a:ln>
          </p:spPr>
        </p:sp>
        <p:sp>
          <p:nvSpPr>
            <p:cNvPr name="TextBox 8" id="8"/>
            <p:cNvSpPr txBox="true"/>
            <p:nvPr/>
          </p:nvSpPr>
          <p:spPr>
            <a:xfrm>
              <a:off x="0" y="-38100"/>
              <a:ext cx="4375072" cy="214990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989970" y="3044662"/>
            <a:ext cx="15026357" cy="2441559"/>
          </a:xfrm>
          <a:custGeom>
            <a:avLst/>
            <a:gdLst/>
            <a:ahLst/>
            <a:cxnLst/>
            <a:rect r="r" b="b" t="t" l="l"/>
            <a:pathLst>
              <a:path h="2441559" w="15026357">
                <a:moveTo>
                  <a:pt x="0" y="0"/>
                </a:moveTo>
                <a:lnTo>
                  <a:pt x="15026356" y="0"/>
                </a:lnTo>
                <a:lnTo>
                  <a:pt x="15026356" y="2441560"/>
                </a:lnTo>
                <a:lnTo>
                  <a:pt x="0" y="2441560"/>
                </a:lnTo>
                <a:lnTo>
                  <a:pt x="0" y="0"/>
                </a:lnTo>
                <a:close/>
              </a:path>
            </a:pathLst>
          </a:custGeom>
          <a:blipFill>
            <a:blip r:embed="rId3"/>
            <a:stretch>
              <a:fillRect l="0" t="-1262" r="0" b="-5230"/>
            </a:stretch>
          </a:blipFill>
        </p:spPr>
      </p:sp>
      <p:sp>
        <p:nvSpPr>
          <p:cNvPr name="TextBox 10" id="10"/>
          <p:cNvSpPr txBox="true"/>
          <p:nvPr/>
        </p:nvSpPr>
        <p:spPr>
          <a:xfrm rot="0">
            <a:off x="5577196" y="1243161"/>
            <a:ext cx="7851903" cy="763161"/>
          </a:xfrm>
          <a:prstGeom prst="rect">
            <a:avLst/>
          </a:prstGeom>
        </p:spPr>
        <p:txBody>
          <a:bodyPr anchor="t" rtlCol="false" tIns="0" lIns="0" bIns="0" rIns="0">
            <a:spAutoFit/>
          </a:bodyPr>
          <a:lstStyle/>
          <a:p>
            <a:pPr algn="ctr" marL="0" indent="0" lvl="0">
              <a:lnSpc>
                <a:spcPts val="6236"/>
              </a:lnSpc>
              <a:spcBef>
                <a:spcPct val="0"/>
              </a:spcBef>
            </a:pPr>
            <a:r>
              <a:rPr lang="en-US" sz="4454">
                <a:solidFill>
                  <a:srgbClr val="FDFDFD"/>
                </a:solidFill>
                <a:latin typeface="League Spartan"/>
              </a:rPr>
              <a:t>DATASET OVERVIEW </a:t>
            </a:r>
          </a:p>
        </p:txBody>
      </p:sp>
      <p:sp>
        <p:nvSpPr>
          <p:cNvPr name="TextBox 11" id="11"/>
          <p:cNvSpPr txBox="true"/>
          <p:nvPr/>
        </p:nvSpPr>
        <p:spPr>
          <a:xfrm rot="0">
            <a:off x="6927290" y="6219647"/>
            <a:ext cx="4697313" cy="1102360"/>
          </a:xfrm>
          <a:prstGeom prst="rect">
            <a:avLst/>
          </a:prstGeom>
        </p:spPr>
        <p:txBody>
          <a:bodyPr anchor="t" rtlCol="false" tIns="0" lIns="0" bIns="0" rIns="0">
            <a:spAutoFit/>
          </a:bodyPr>
          <a:lstStyle/>
          <a:p>
            <a:pPr algn="just">
              <a:lnSpc>
                <a:spcPts val="4340"/>
              </a:lnSpc>
            </a:pPr>
            <a:r>
              <a:rPr lang="en-US" sz="3100">
                <a:solidFill>
                  <a:srgbClr val="FDFDFD"/>
                </a:solidFill>
                <a:latin typeface="Poppins"/>
              </a:rPr>
              <a:t>Number of Patients: 5110</a:t>
            </a:r>
          </a:p>
          <a:p>
            <a:pPr algn="just">
              <a:lnSpc>
                <a:spcPts val="4340"/>
              </a:lnSpc>
            </a:pPr>
            <a:r>
              <a:rPr lang="en-US" sz="3100">
                <a:solidFill>
                  <a:srgbClr val="FDFDFD"/>
                </a:solidFill>
                <a:latin typeface="Poppins"/>
              </a:rPr>
              <a:t>Number of Features: 12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900003" y="629836"/>
            <a:ext cx="7019697" cy="10556306"/>
            <a:chOff x="0" y="0"/>
            <a:chExt cx="660400" cy="993118"/>
          </a:xfrm>
        </p:grpSpPr>
        <p:sp>
          <p:nvSpPr>
            <p:cNvPr name="Freeform 3" id="3"/>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4" id="4"/>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1274713" y="1246273"/>
            <a:ext cx="6270276" cy="6270276"/>
            <a:chOff x="0" y="0"/>
            <a:chExt cx="8916670" cy="8916670"/>
          </a:xfrm>
        </p:grpSpPr>
        <p:sp>
          <p:nvSpPr>
            <p:cNvPr name="Freeform 6" id="6"/>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7" id="7"/>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t="0" r="-25046" b="0"/>
              </a:stretch>
            </a:blipFill>
          </p:spPr>
        </p:sp>
      </p:grpSp>
      <p:sp>
        <p:nvSpPr>
          <p:cNvPr name="TextBox 8" id="8"/>
          <p:cNvSpPr txBox="true"/>
          <p:nvPr/>
        </p:nvSpPr>
        <p:spPr>
          <a:xfrm rot="0">
            <a:off x="1619945" y="2668902"/>
            <a:ext cx="8827275" cy="2054881"/>
          </a:xfrm>
          <a:prstGeom prst="rect">
            <a:avLst/>
          </a:prstGeom>
        </p:spPr>
        <p:txBody>
          <a:bodyPr anchor="t" rtlCol="false" tIns="0" lIns="0" bIns="0" rIns="0">
            <a:spAutoFit/>
          </a:bodyPr>
          <a:lstStyle/>
          <a:p>
            <a:pPr algn="l" marL="0" indent="0" lvl="0">
              <a:lnSpc>
                <a:spcPts val="3288"/>
              </a:lnSpc>
              <a:spcBef>
                <a:spcPct val="0"/>
              </a:spcBef>
            </a:pPr>
            <a:r>
              <a:rPr lang="en-US" sz="2349" spc="-46">
                <a:solidFill>
                  <a:srgbClr val="051D40"/>
                </a:solidFill>
                <a:latin typeface="Poppins"/>
              </a:rPr>
              <a:t>How do various factors such as age, work type, marital status, residential type, smoking status, and BMI influence the risk of having a stroke, and how can these factors be integrated into a machine learning model to accurately predict stroke occurrence?</a:t>
            </a:r>
          </a:p>
        </p:txBody>
      </p:sp>
      <p:sp>
        <p:nvSpPr>
          <p:cNvPr name="TextBox 9" id="9"/>
          <p:cNvSpPr txBox="true"/>
          <p:nvPr/>
        </p:nvSpPr>
        <p:spPr>
          <a:xfrm rot="0">
            <a:off x="1619945" y="5890707"/>
            <a:ext cx="8846572" cy="3693160"/>
          </a:xfrm>
          <a:prstGeom prst="rect">
            <a:avLst/>
          </a:prstGeom>
        </p:spPr>
        <p:txBody>
          <a:bodyPr anchor="t" rtlCol="false" tIns="0" lIns="0" bIns="0" rIns="0">
            <a:spAutoFit/>
          </a:bodyPr>
          <a:lstStyle/>
          <a:p>
            <a:pPr algn="l">
              <a:lnSpc>
                <a:spcPts val="3289"/>
              </a:lnSpc>
            </a:pPr>
            <a:r>
              <a:rPr lang="en-US" sz="2349" spc="-46">
                <a:solidFill>
                  <a:srgbClr val="051D40"/>
                </a:solidFill>
                <a:latin typeface="Poppins Bold"/>
              </a:rPr>
              <a:t>H0: </a:t>
            </a:r>
            <a:r>
              <a:rPr lang="en-US" sz="2349" spc="-46">
                <a:solidFill>
                  <a:srgbClr val="051D40"/>
                </a:solidFill>
                <a:latin typeface="Poppins"/>
              </a:rPr>
              <a:t>Factors such as age, work type, marital status, residential type, smoking status, and BMI do not significantly influence the risk of having a stroke.</a:t>
            </a:r>
          </a:p>
          <a:p>
            <a:pPr algn="l">
              <a:lnSpc>
                <a:spcPts val="3289"/>
              </a:lnSpc>
            </a:pPr>
          </a:p>
          <a:p>
            <a:pPr algn="l">
              <a:lnSpc>
                <a:spcPts val="3289"/>
              </a:lnSpc>
            </a:pPr>
            <a:r>
              <a:rPr lang="en-US" sz="2349" spc="-46">
                <a:solidFill>
                  <a:srgbClr val="051D40"/>
                </a:solidFill>
                <a:latin typeface="Poppins Bold"/>
              </a:rPr>
              <a:t>H1: </a:t>
            </a:r>
            <a:r>
              <a:rPr lang="en-US" sz="2349" spc="-46">
                <a:solidFill>
                  <a:srgbClr val="051D40"/>
                </a:solidFill>
                <a:latin typeface="Poppins"/>
              </a:rPr>
              <a:t>Factors such as age, work type, marital status, residential type, smoking status, and BMI significantly influence the risk of having a stroke.</a:t>
            </a:r>
          </a:p>
          <a:p>
            <a:pPr algn="l">
              <a:lnSpc>
                <a:spcPts val="3289"/>
              </a:lnSpc>
            </a:pPr>
          </a:p>
          <a:p>
            <a:pPr algn="l" marL="0" indent="0" lvl="0">
              <a:lnSpc>
                <a:spcPts val="3289"/>
              </a:lnSpc>
              <a:spcBef>
                <a:spcPct val="0"/>
              </a:spcBef>
            </a:pPr>
          </a:p>
        </p:txBody>
      </p:sp>
      <p:sp>
        <p:nvSpPr>
          <p:cNvPr name="TextBox 10" id="10"/>
          <p:cNvSpPr txBox="true"/>
          <p:nvPr/>
        </p:nvSpPr>
        <p:spPr>
          <a:xfrm rot="0">
            <a:off x="1619945" y="4999267"/>
            <a:ext cx="8846572" cy="538195"/>
          </a:xfrm>
          <a:prstGeom prst="rect">
            <a:avLst/>
          </a:prstGeom>
        </p:spPr>
        <p:txBody>
          <a:bodyPr anchor="t" rtlCol="false" tIns="0" lIns="0" bIns="0" rIns="0">
            <a:spAutoFit/>
          </a:bodyPr>
          <a:lstStyle/>
          <a:p>
            <a:pPr algn="l">
              <a:lnSpc>
                <a:spcPts val="4460"/>
              </a:lnSpc>
              <a:spcBef>
                <a:spcPct val="0"/>
              </a:spcBef>
            </a:pPr>
            <a:r>
              <a:rPr lang="en-US" sz="3186">
                <a:solidFill>
                  <a:srgbClr val="00569E"/>
                </a:solidFill>
                <a:latin typeface="League Spartan"/>
              </a:rPr>
              <a:t>Null Hypothesis &amp; Alternative Hypothesis</a:t>
            </a:r>
          </a:p>
        </p:txBody>
      </p:sp>
      <p:sp>
        <p:nvSpPr>
          <p:cNvPr name="TextBox 11" id="11"/>
          <p:cNvSpPr txBox="true"/>
          <p:nvPr/>
        </p:nvSpPr>
        <p:spPr>
          <a:xfrm rot="0">
            <a:off x="1619945" y="1696377"/>
            <a:ext cx="7602274" cy="705825"/>
          </a:xfrm>
          <a:prstGeom prst="rect">
            <a:avLst/>
          </a:prstGeom>
        </p:spPr>
        <p:txBody>
          <a:bodyPr anchor="t" rtlCol="false" tIns="0" lIns="0" bIns="0" rIns="0">
            <a:spAutoFit/>
          </a:bodyPr>
          <a:lstStyle/>
          <a:p>
            <a:pPr algn="l">
              <a:lnSpc>
                <a:spcPts val="5721"/>
              </a:lnSpc>
              <a:spcBef>
                <a:spcPct val="0"/>
              </a:spcBef>
            </a:pPr>
            <a:r>
              <a:rPr lang="en-US" sz="4086">
                <a:solidFill>
                  <a:srgbClr val="00569E"/>
                </a:solidFill>
                <a:latin typeface="League Spartan"/>
              </a:rPr>
              <a:t>RESEARCH QUESTION</a:t>
            </a:r>
          </a:p>
        </p:txBody>
      </p:sp>
      <p:grpSp>
        <p:nvGrpSpPr>
          <p:cNvPr name="Group 12" id="12"/>
          <p:cNvGrpSpPr/>
          <p:nvPr/>
        </p:nvGrpSpPr>
        <p:grpSpPr>
          <a:xfrm rot="0">
            <a:off x="-1595820" y="-1782102"/>
            <a:ext cx="3564204" cy="356420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CCCC">
                <a:alpha val="15686"/>
              </a:srgbClr>
            </a:solidFill>
            <a:ln w="952500" cap="sq">
              <a:solidFill>
                <a:srgbClr val="051D40">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301504" y="4473265"/>
            <a:ext cx="15684991" cy="391759"/>
            <a:chOff x="0" y="0"/>
            <a:chExt cx="4131027" cy="103179"/>
          </a:xfrm>
        </p:grpSpPr>
        <p:sp>
          <p:nvSpPr>
            <p:cNvPr name="Freeform 4" id="4"/>
            <p:cNvSpPr/>
            <p:nvPr/>
          </p:nvSpPr>
          <p:spPr>
            <a:xfrm flipH="false" flipV="false" rot="0">
              <a:off x="0" y="0"/>
              <a:ext cx="4131027" cy="103179"/>
            </a:xfrm>
            <a:custGeom>
              <a:avLst/>
              <a:gdLst/>
              <a:ahLst/>
              <a:cxnLst/>
              <a:rect r="r" b="b" t="t" l="l"/>
              <a:pathLst>
                <a:path h="103179" w="4131027">
                  <a:moveTo>
                    <a:pt x="0" y="0"/>
                  </a:moveTo>
                  <a:lnTo>
                    <a:pt x="4131027" y="0"/>
                  </a:lnTo>
                  <a:lnTo>
                    <a:pt x="4131027" y="103179"/>
                  </a:lnTo>
                  <a:lnTo>
                    <a:pt x="0" y="103179"/>
                  </a:lnTo>
                  <a:close/>
                </a:path>
              </a:pathLst>
            </a:custGeom>
            <a:solidFill>
              <a:srgbClr val="574874"/>
            </a:solidFill>
          </p:spPr>
        </p:sp>
        <p:sp>
          <p:nvSpPr>
            <p:cNvPr name="TextBox 5" id="5"/>
            <p:cNvSpPr txBox="true"/>
            <p:nvPr/>
          </p:nvSpPr>
          <p:spPr>
            <a:xfrm>
              <a:off x="0" y="-47625"/>
              <a:ext cx="4131027" cy="15080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28430" y="3505579"/>
            <a:ext cx="2327131" cy="23271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37728" y="3505579"/>
            <a:ext cx="2327131" cy="23271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846009" y="3505579"/>
            <a:ext cx="2327131" cy="23271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932440" y="3505579"/>
            <a:ext cx="2327131" cy="23271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124327" y="3926653"/>
            <a:ext cx="2051275" cy="1342107"/>
          </a:xfrm>
          <a:prstGeom prst="rect">
            <a:avLst/>
          </a:prstGeom>
        </p:spPr>
        <p:txBody>
          <a:bodyPr anchor="t" rtlCol="false" tIns="0" lIns="0" bIns="0" rIns="0">
            <a:spAutoFit/>
          </a:bodyPr>
          <a:lstStyle/>
          <a:p>
            <a:pPr algn="ctr">
              <a:lnSpc>
                <a:spcPts val="11075"/>
              </a:lnSpc>
              <a:spcBef>
                <a:spcPct val="0"/>
              </a:spcBef>
            </a:pPr>
            <a:r>
              <a:rPr lang="en-US" sz="7911">
                <a:solidFill>
                  <a:srgbClr val="00569E"/>
                </a:solidFill>
                <a:latin typeface="League Spartan"/>
              </a:rPr>
              <a:t>01</a:t>
            </a:r>
          </a:p>
        </p:txBody>
      </p:sp>
      <p:sp>
        <p:nvSpPr>
          <p:cNvPr name="TextBox 19" id="19"/>
          <p:cNvSpPr txBox="true"/>
          <p:nvPr/>
        </p:nvSpPr>
        <p:spPr>
          <a:xfrm rot="0">
            <a:off x="6032608" y="3926653"/>
            <a:ext cx="2051275" cy="1342107"/>
          </a:xfrm>
          <a:prstGeom prst="rect">
            <a:avLst/>
          </a:prstGeom>
        </p:spPr>
        <p:txBody>
          <a:bodyPr anchor="t" rtlCol="false" tIns="0" lIns="0" bIns="0" rIns="0">
            <a:spAutoFit/>
          </a:bodyPr>
          <a:lstStyle/>
          <a:p>
            <a:pPr algn="ctr">
              <a:lnSpc>
                <a:spcPts val="11075"/>
              </a:lnSpc>
              <a:spcBef>
                <a:spcPct val="0"/>
              </a:spcBef>
            </a:pPr>
            <a:r>
              <a:rPr lang="en-US" sz="7911">
                <a:solidFill>
                  <a:srgbClr val="00569E"/>
                </a:solidFill>
                <a:latin typeface="League Spartan"/>
              </a:rPr>
              <a:t>02</a:t>
            </a:r>
          </a:p>
        </p:txBody>
      </p:sp>
      <p:sp>
        <p:nvSpPr>
          <p:cNvPr name="TextBox 20" id="20"/>
          <p:cNvSpPr txBox="true"/>
          <p:nvPr/>
        </p:nvSpPr>
        <p:spPr>
          <a:xfrm rot="0">
            <a:off x="9998409" y="3945703"/>
            <a:ext cx="2051275" cy="1342107"/>
          </a:xfrm>
          <a:prstGeom prst="rect">
            <a:avLst/>
          </a:prstGeom>
        </p:spPr>
        <p:txBody>
          <a:bodyPr anchor="t" rtlCol="false" tIns="0" lIns="0" bIns="0" rIns="0">
            <a:spAutoFit/>
          </a:bodyPr>
          <a:lstStyle/>
          <a:p>
            <a:pPr algn="ctr">
              <a:lnSpc>
                <a:spcPts val="11075"/>
              </a:lnSpc>
              <a:spcBef>
                <a:spcPct val="0"/>
              </a:spcBef>
            </a:pPr>
            <a:r>
              <a:rPr lang="en-US" sz="7911">
                <a:solidFill>
                  <a:srgbClr val="00569E"/>
                </a:solidFill>
                <a:latin typeface="League Spartan"/>
              </a:rPr>
              <a:t>03</a:t>
            </a:r>
          </a:p>
        </p:txBody>
      </p:sp>
      <p:sp>
        <p:nvSpPr>
          <p:cNvPr name="TextBox 21" id="21"/>
          <p:cNvSpPr txBox="true"/>
          <p:nvPr/>
        </p:nvSpPr>
        <p:spPr>
          <a:xfrm rot="0">
            <a:off x="14087664" y="3945703"/>
            <a:ext cx="2051275" cy="1342107"/>
          </a:xfrm>
          <a:prstGeom prst="rect">
            <a:avLst/>
          </a:prstGeom>
        </p:spPr>
        <p:txBody>
          <a:bodyPr anchor="t" rtlCol="false" tIns="0" lIns="0" bIns="0" rIns="0">
            <a:spAutoFit/>
          </a:bodyPr>
          <a:lstStyle/>
          <a:p>
            <a:pPr algn="ctr">
              <a:lnSpc>
                <a:spcPts val="11075"/>
              </a:lnSpc>
              <a:spcBef>
                <a:spcPct val="0"/>
              </a:spcBef>
            </a:pPr>
            <a:r>
              <a:rPr lang="en-US" sz="7911">
                <a:solidFill>
                  <a:srgbClr val="00569E"/>
                </a:solidFill>
                <a:latin typeface="League Spartan"/>
              </a:rPr>
              <a:t>04</a:t>
            </a:r>
          </a:p>
        </p:txBody>
      </p:sp>
      <p:sp>
        <p:nvSpPr>
          <p:cNvPr name="TextBox 22" id="22"/>
          <p:cNvSpPr txBox="true"/>
          <p:nvPr/>
        </p:nvSpPr>
        <p:spPr>
          <a:xfrm rot="0">
            <a:off x="1543413" y="6248992"/>
            <a:ext cx="3108354" cy="3309394"/>
          </a:xfrm>
          <a:prstGeom prst="rect">
            <a:avLst/>
          </a:prstGeom>
        </p:spPr>
        <p:txBody>
          <a:bodyPr anchor="t" rtlCol="false" tIns="0" lIns="0" bIns="0" rIns="0">
            <a:spAutoFit/>
          </a:bodyPr>
          <a:lstStyle/>
          <a:p>
            <a:pPr algn="ctr">
              <a:lnSpc>
                <a:spcPts val="2620"/>
              </a:lnSpc>
            </a:pPr>
            <a:r>
              <a:rPr lang="en-US" sz="1871">
                <a:solidFill>
                  <a:srgbClr val="000000"/>
                </a:solidFill>
                <a:latin typeface="Poppins"/>
              </a:rPr>
              <a:t>A comparative analysis of machine learning classifiers for stroke prediction: A predictive analytics approach by Nitish Biswas, Khandaker Mohammad Mohi Uddin , Sarreha Tasmin Rikta and Samrat Kumar Dey</a:t>
            </a:r>
          </a:p>
          <a:p>
            <a:pPr algn="ctr">
              <a:lnSpc>
                <a:spcPts val="2620"/>
              </a:lnSpc>
              <a:spcBef>
                <a:spcPct val="0"/>
              </a:spcBef>
            </a:pPr>
          </a:p>
        </p:txBody>
      </p:sp>
      <p:sp>
        <p:nvSpPr>
          <p:cNvPr name="TextBox 23" id="23"/>
          <p:cNvSpPr txBox="true"/>
          <p:nvPr/>
        </p:nvSpPr>
        <p:spPr>
          <a:xfrm rot="0">
            <a:off x="5470916" y="6248992"/>
            <a:ext cx="3260754" cy="3309394"/>
          </a:xfrm>
          <a:prstGeom prst="rect">
            <a:avLst/>
          </a:prstGeom>
        </p:spPr>
        <p:txBody>
          <a:bodyPr anchor="t" rtlCol="false" tIns="0" lIns="0" bIns="0" rIns="0">
            <a:spAutoFit/>
          </a:bodyPr>
          <a:lstStyle/>
          <a:p>
            <a:pPr algn="ctr">
              <a:lnSpc>
                <a:spcPts val="2620"/>
              </a:lnSpc>
            </a:pPr>
            <a:r>
              <a:rPr lang="en-US" sz="1871" spc="-37">
                <a:solidFill>
                  <a:srgbClr val="000000"/>
                </a:solidFill>
                <a:latin typeface="Poppins"/>
              </a:rPr>
              <a:t>A predictive analytics approach for stroke prediction using machine learning and neural</a:t>
            </a:r>
          </a:p>
          <a:p>
            <a:pPr algn="ctr">
              <a:lnSpc>
                <a:spcPts val="2620"/>
              </a:lnSpc>
            </a:pPr>
            <a:r>
              <a:rPr lang="en-US" sz="1871" spc="-37">
                <a:solidFill>
                  <a:srgbClr val="000000"/>
                </a:solidFill>
                <a:latin typeface="Poppins"/>
              </a:rPr>
              <a:t>networks by Soumyabrata Dev , Hewei Wang , Chidozie Shamrock Nwosu , Nishtha Jain , Bharadwaj</a:t>
            </a:r>
          </a:p>
          <a:p>
            <a:pPr algn="ctr">
              <a:lnSpc>
                <a:spcPts val="2620"/>
              </a:lnSpc>
            </a:pPr>
            <a:r>
              <a:rPr lang="en-US" sz="1871" spc="-37">
                <a:solidFill>
                  <a:srgbClr val="000000"/>
                </a:solidFill>
                <a:latin typeface="Poppins"/>
              </a:rPr>
              <a:t>Veeravalli and Deepu John</a:t>
            </a:r>
          </a:p>
          <a:p>
            <a:pPr algn="ctr">
              <a:lnSpc>
                <a:spcPts val="2620"/>
              </a:lnSpc>
              <a:spcBef>
                <a:spcPct val="0"/>
              </a:spcBef>
            </a:pPr>
          </a:p>
        </p:txBody>
      </p:sp>
      <p:sp>
        <p:nvSpPr>
          <p:cNvPr name="TextBox 24" id="24"/>
          <p:cNvSpPr txBox="true"/>
          <p:nvPr/>
        </p:nvSpPr>
        <p:spPr>
          <a:xfrm rot="0">
            <a:off x="13801866" y="6248992"/>
            <a:ext cx="2955954" cy="1329523"/>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Stroke Risk Prediction with Machine Learning Techniques by Elias Dritsas and Maria Trigka</a:t>
            </a:r>
          </a:p>
        </p:txBody>
      </p:sp>
      <p:sp>
        <p:nvSpPr>
          <p:cNvPr name="TextBox 25" id="25"/>
          <p:cNvSpPr txBox="true"/>
          <p:nvPr/>
        </p:nvSpPr>
        <p:spPr>
          <a:xfrm rot="0">
            <a:off x="9550820" y="6248992"/>
            <a:ext cx="3260754" cy="2979415"/>
          </a:xfrm>
          <a:prstGeom prst="rect">
            <a:avLst/>
          </a:prstGeom>
        </p:spPr>
        <p:txBody>
          <a:bodyPr anchor="t" rtlCol="false" tIns="0" lIns="0" bIns="0" rIns="0">
            <a:spAutoFit/>
          </a:bodyPr>
          <a:lstStyle/>
          <a:p>
            <a:pPr algn="ctr">
              <a:lnSpc>
                <a:spcPts val="2620"/>
              </a:lnSpc>
            </a:pPr>
            <a:r>
              <a:rPr lang="en-US" sz="1871" spc="-37">
                <a:solidFill>
                  <a:srgbClr val="000000"/>
                </a:solidFill>
                <a:latin typeface="Poppins"/>
              </a:rPr>
              <a:t>Predicting Risk of Stroke From Lab Tests Using Machine Learning Algorithms: Development and</a:t>
            </a:r>
          </a:p>
          <a:p>
            <a:pPr algn="ctr">
              <a:lnSpc>
                <a:spcPts val="2620"/>
              </a:lnSpc>
            </a:pPr>
            <a:r>
              <a:rPr lang="en-US" sz="1871" spc="-37">
                <a:solidFill>
                  <a:srgbClr val="000000"/>
                </a:solidFill>
                <a:latin typeface="Poppins"/>
              </a:rPr>
              <a:t>Evaluation of Prediction Models by Eman M Alanazi, Aalaa Abdou and Jake Luo</a:t>
            </a:r>
          </a:p>
          <a:p>
            <a:pPr algn="ctr">
              <a:lnSpc>
                <a:spcPts val="2620"/>
              </a:lnSpc>
              <a:spcBef>
                <a:spcPct val="0"/>
              </a:spcBef>
            </a:pPr>
          </a:p>
        </p:txBody>
      </p:sp>
      <p:sp>
        <p:nvSpPr>
          <p:cNvPr name="TextBox 26" id="26"/>
          <p:cNvSpPr txBox="true"/>
          <p:nvPr/>
        </p:nvSpPr>
        <p:spPr>
          <a:xfrm rot="0">
            <a:off x="2374232" y="988298"/>
            <a:ext cx="9352165" cy="705739"/>
          </a:xfrm>
          <a:prstGeom prst="rect">
            <a:avLst/>
          </a:prstGeom>
        </p:spPr>
        <p:txBody>
          <a:bodyPr anchor="t" rtlCol="false" tIns="0" lIns="0" bIns="0" rIns="0">
            <a:spAutoFit/>
          </a:bodyPr>
          <a:lstStyle/>
          <a:p>
            <a:pPr algn="l" marL="0" indent="0" lvl="0">
              <a:lnSpc>
                <a:spcPts val="5725"/>
              </a:lnSpc>
              <a:spcBef>
                <a:spcPct val="0"/>
              </a:spcBef>
            </a:pPr>
            <a:r>
              <a:rPr lang="en-US" sz="4089">
                <a:solidFill>
                  <a:srgbClr val="00569E"/>
                </a:solidFill>
                <a:latin typeface="League Spartan"/>
              </a:rPr>
              <a:t>LITERATURE REVIEW</a:t>
            </a:r>
          </a:p>
        </p:txBody>
      </p:sp>
      <p:sp>
        <p:nvSpPr>
          <p:cNvPr name="TextBox 27" id="27"/>
          <p:cNvSpPr txBox="true"/>
          <p:nvPr/>
        </p:nvSpPr>
        <p:spPr>
          <a:xfrm rot="0">
            <a:off x="2374232" y="2042602"/>
            <a:ext cx="10631687" cy="845776"/>
          </a:xfrm>
          <a:prstGeom prst="rect">
            <a:avLst/>
          </a:prstGeom>
        </p:spPr>
        <p:txBody>
          <a:bodyPr anchor="t" rtlCol="false" tIns="0" lIns="0" bIns="0" rIns="0">
            <a:spAutoFit/>
          </a:bodyPr>
          <a:lstStyle/>
          <a:p>
            <a:pPr algn="l" marL="0" indent="0" lvl="0">
              <a:lnSpc>
                <a:spcPts val="3356"/>
              </a:lnSpc>
              <a:spcBef>
                <a:spcPct val="0"/>
              </a:spcBef>
            </a:pPr>
            <a:r>
              <a:rPr lang="en-US" sz="2397" spc="-47">
                <a:solidFill>
                  <a:srgbClr val="000000"/>
                </a:solidFill>
                <a:latin typeface="Poppins"/>
              </a:rPr>
              <a:t>We reviewed following independent papers that have tried solving the similar problem with different </a:t>
            </a:r>
            <a:r>
              <a:rPr lang="en-US" sz="2397" spc="-47">
                <a:solidFill>
                  <a:srgbClr val="000000"/>
                </a:solidFill>
                <a:latin typeface="Poppins"/>
              </a:rPr>
              <a:t>datasets using Machine Learning Models</a:t>
            </a:r>
          </a:p>
        </p:txBody>
      </p:sp>
      <p:grpSp>
        <p:nvGrpSpPr>
          <p:cNvPr name="Group 28" id="28"/>
          <p:cNvGrpSpPr/>
          <p:nvPr/>
        </p:nvGrpSpPr>
        <p:grpSpPr>
          <a:xfrm rot="0">
            <a:off x="-1595820" y="-1782102"/>
            <a:ext cx="3564204" cy="356420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solidFill>
              <a:srgbClr val="00569E">
                <a:alpha val="91765"/>
              </a:srgbClr>
            </a:solidFill>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80436" y="3904038"/>
            <a:ext cx="5657850" cy="56578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749714" y="3904038"/>
            <a:ext cx="5657850" cy="5657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70216" y="3960960"/>
            <a:ext cx="5297340" cy="52973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929970" y="3960960"/>
            <a:ext cx="5297340" cy="52973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321693" y="4865006"/>
            <a:ext cx="889635" cy="889635"/>
          </a:xfrm>
          <a:custGeom>
            <a:avLst/>
            <a:gdLst/>
            <a:ahLst/>
            <a:cxnLst/>
            <a:rect r="r" b="b" t="t" l="l"/>
            <a:pathLst>
              <a:path h="889635" w="889635">
                <a:moveTo>
                  <a:pt x="0" y="0"/>
                </a:moveTo>
                <a:lnTo>
                  <a:pt x="889635" y="0"/>
                </a:lnTo>
                <a:lnTo>
                  <a:pt x="889635" y="889634"/>
                </a:lnTo>
                <a:lnTo>
                  <a:pt x="0" y="889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080510" y="4758582"/>
            <a:ext cx="996259" cy="769836"/>
          </a:xfrm>
          <a:custGeom>
            <a:avLst/>
            <a:gdLst/>
            <a:ahLst/>
            <a:cxnLst/>
            <a:rect r="r" b="b" t="t" l="l"/>
            <a:pathLst>
              <a:path h="769836" w="996259">
                <a:moveTo>
                  <a:pt x="0" y="0"/>
                </a:moveTo>
                <a:lnTo>
                  <a:pt x="996259" y="0"/>
                </a:lnTo>
                <a:lnTo>
                  <a:pt x="996259" y="769836"/>
                </a:lnTo>
                <a:lnTo>
                  <a:pt x="0" y="7698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4763996" y="1774202"/>
            <a:ext cx="8312773" cy="853788"/>
          </a:xfrm>
          <a:prstGeom prst="rect">
            <a:avLst/>
          </a:prstGeom>
        </p:spPr>
        <p:txBody>
          <a:bodyPr anchor="t" rtlCol="false" tIns="0" lIns="0" bIns="0" rIns="0">
            <a:spAutoFit/>
          </a:bodyPr>
          <a:lstStyle/>
          <a:p>
            <a:pPr algn="ctr">
              <a:lnSpc>
                <a:spcPts val="7015"/>
              </a:lnSpc>
              <a:spcBef>
                <a:spcPct val="0"/>
              </a:spcBef>
            </a:pPr>
            <a:r>
              <a:rPr lang="en-US" sz="5011">
                <a:solidFill>
                  <a:srgbClr val="00569E"/>
                </a:solidFill>
                <a:latin typeface="League Spartan"/>
              </a:rPr>
              <a:t>OBJECTIVES</a:t>
            </a:r>
          </a:p>
        </p:txBody>
      </p:sp>
      <p:sp>
        <p:nvSpPr>
          <p:cNvPr name="TextBox 21" id="21"/>
          <p:cNvSpPr txBox="true"/>
          <p:nvPr/>
        </p:nvSpPr>
        <p:spPr>
          <a:xfrm rot="0">
            <a:off x="3395297" y="6308819"/>
            <a:ext cx="4628127" cy="1327935"/>
          </a:xfrm>
          <a:prstGeom prst="rect">
            <a:avLst/>
          </a:prstGeom>
        </p:spPr>
        <p:txBody>
          <a:bodyPr anchor="t" rtlCol="false" tIns="0" lIns="0" bIns="0" rIns="0">
            <a:spAutoFit/>
          </a:bodyPr>
          <a:lstStyle/>
          <a:p>
            <a:pPr algn="ctr">
              <a:lnSpc>
                <a:spcPts val="3456"/>
              </a:lnSpc>
              <a:spcBef>
                <a:spcPct val="0"/>
              </a:spcBef>
            </a:pPr>
            <a:r>
              <a:rPr lang="en-US" sz="2469">
                <a:solidFill>
                  <a:srgbClr val="000000"/>
                </a:solidFill>
                <a:latin typeface="Poppins Bold"/>
              </a:rPr>
              <a:t>Find major health/lifestyle indicators that can predict stroke</a:t>
            </a:r>
          </a:p>
        </p:txBody>
      </p:sp>
      <p:sp>
        <p:nvSpPr>
          <p:cNvPr name="TextBox 22" id="22"/>
          <p:cNvSpPr txBox="true"/>
          <p:nvPr/>
        </p:nvSpPr>
        <p:spPr>
          <a:xfrm rot="0">
            <a:off x="10599183" y="6131019"/>
            <a:ext cx="3958914" cy="1327935"/>
          </a:xfrm>
          <a:prstGeom prst="rect">
            <a:avLst/>
          </a:prstGeom>
        </p:spPr>
        <p:txBody>
          <a:bodyPr anchor="t" rtlCol="false" tIns="0" lIns="0" bIns="0" rIns="0">
            <a:spAutoFit/>
          </a:bodyPr>
          <a:lstStyle/>
          <a:p>
            <a:pPr algn="ctr">
              <a:lnSpc>
                <a:spcPts val="3456"/>
              </a:lnSpc>
              <a:spcBef>
                <a:spcPct val="0"/>
              </a:spcBef>
            </a:pPr>
            <a:r>
              <a:rPr lang="en-US" sz="2469">
                <a:solidFill>
                  <a:srgbClr val="000000"/>
                </a:solidFill>
                <a:latin typeface="Poppins Bold"/>
              </a:rPr>
              <a:t>Create a model that will accurately predict the possibility of stroke</a:t>
            </a:r>
          </a:p>
        </p:txBody>
      </p:sp>
      <p:grpSp>
        <p:nvGrpSpPr>
          <p:cNvPr name="Group 23" id="23"/>
          <p:cNvGrpSpPr/>
          <p:nvPr/>
        </p:nvGrpSpPr>
        <p:grpSpPr>
          <a:xfrm rot="0">
            <a:off x="-1595820" y="-1782102"/>
            <a:ext cx="3564204" cy="356420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17976" y="-22427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969535" y="-15942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22607" y="4418554"/>
            <a:ext cx="6033363" cy="1624181"/>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League Spartan"/>
              </a:rPr>
              <a:t>DATA PROCESSING METHODOLOGY</a:t>
            </a:r>
          </a:p>
        </p:txBody>
      </p:sp>
      <p:sp>
        <p:nvSpPr>
          <p:cNvPr name="Freeform 9" id="9"/>
          <p:cNvSpPr/>
          <p:nvPr/>
        </p:nvSpPr>
        <p:spPr>
          <a:xfrm flipH="false" flipV="false" rot="0">
            <a:off x="7317369" y="1003865"/>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8889351" y="1042495"/>
            <a:ext cx="6621731" cy="1208853"/>
          </a:xfrm>
          <a:prstGeom prst="rect">
            <a:avLst/>
          </a:prstGeom>
        </p:spPr>
        <p:txBody>
          <a:bodyPr anchor="t" rtlCol="false" tIns="0" lIns="0" bIns="0" rIns="0">
            <a:spAutoFit/>
          </a:bodyPr>
          <a:lstStyle/>
          <a:p>
            <a:pPr algn="l">
              <a:lnSpc>
                <a:spcPts val="3195"/>
              </a:lnSpc>
            </a:pPr>
            <a:r>
              <a:rPr lang="en-US" sz="2282" spc="-45">
                <a:solidFill>
                  <a:srgbClr val="145DA0"/>
                </a:solidFill>
                <a:latin typeface="Poppins Bold"/>
              </a:rPr>
              <a:t>Data Acquistion</a:t>
            </a:r>
          </a:p>
          <a:p>
            <a:pPr algn="l" marL="492762" indent="-246381" lvl="1">
              <a:lnSpc>
                <a:spcPts val="3195"/>
              </a:lnSpc>
              <a:buFont typeface="Arial"/>
              <a:buChar char="•"/>
            </a:pPr>
            <a:r>
              <a:rPr lang="en-US" sz="2282" spc="-45">
                <a:solidFill>
                  <a:srgbClr val="145DA0"/>
                </a:solidFill>
                <a:latin typeface="Poppins"/>
              </a:rPr>
              <a:t>Acquried the dataset from Kaggle with 5110 rows &amp; 12 features</a:t>
            </a:r>
          </a:p>
        </p:txBody>
      </p:sp>
      <p:sp>
        <p:nvSpPr>
          <p:cNvPr name="TextBox 11" id="11"/>
          <p:cNvSpPr txBox="true"/>
          <p:nvPr/>
        </p:nvSpPr>
        <p:spPr>
          <a:xfrm rot="0">
            <a:off x="7462427" y="1277077"/>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2" id="12"/>
          <p:cNvSpPr/>
          <p:nvPr/>
        </p:nvSpPr>
        <p:spPr>
          <a:xfrm flipH="false" flipV="false" rot="0">
            <a:off x="8115300" y="285674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9805330" y="2895376"/>
            <a:ext cx="7775957" cy="1608903"/>
          </a:xfrm>
          <a:prstGeom prst="rect">
            <a:avLst/>
          </a:prstGeom>
        </p:spPr>
        <p:txBody>
          <a:bodyPr anchor="t" rtlCol="false" tIns="0" lIns="0" bIns="0" rIns="0">
            <a:spAutoFit/>
          </a:bodyPr>
          <a:lstStyle/>
          <a:p>
            <a:pPr algn="l">
              <a:lnSpc>
                <a:spcPts val="3195"/>
              </a:lnSpc>
            </a:pPr>
            <a:r>
              <a:rPr lang="en-US" sz="2282" spc="-45">
                <a:solidFill>
                  <a:srgbClr val="145DA0"/>
                </a:solidFill>
                <a:latin typeface="Poppins Bold"/>
              </a:rPr>
              <a:t>Data Cleaning &amp; Preprocessing</a:t>
            </a:r>
          </a:p>
          <a:p>
            <a:pPr algn="l" marL="492762" indent="-246381" lvl="1">
              <a:lnSpc>
                <a:spcPts val="3195"/>
              </a:lnSpc>
              <a:buFont typeface="Arial"/>
              <a:buChar char="•"/>
            </a:pPr>
            <a:r>
              <a:rPr lang="en-US" sz="2282" spc="-45">
                <a:solidFill>
                  <a:srgbClr val="145DA0"/>
                </a:solidFill>
                <a:latin typeface="Poppins"/>
              </a:rPr>
              <a:t>Missing values present in ‘bmi’ column. Built a simple linear regression model to fill out the missing values</a:t>
            </a:r>
          </a:p>
        </p:txBody>
      </p:sp>
      <p:sp>
        <p:nvSpPr>
          <p:cNvPr name="TextBox 14" id="14"/>
          <p:cNvSpPr txBox="true"/>
          <p:nvPr/>
        </p:nvSpPr>
        <p:spPr>
          <a:xfrm rot="0">
            <a:off x="8260358" y="312995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5" id="15"/>
          <p:cNvSpPr/>
          <p:nvPr/>
        </p:nvSpPr>
        <p:spPr>
          <a:xfrm flipH="false" flipV="false" rot="0">
            <a:off x="8115300" y="4633427"/>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9805330" y="4811678"/>
            <a:ext cx="8723970" cy="1208853"/>
          </a:xfrm>
          <a:prstGeom prst="rect">
            <a:avLst/>
          </a:prstGeom>
        </p:spPr>
        <p:txBody>
          <a:bodyPr anchor="t" rtlCol="false" tIns="0" lIns="0" bIns="0" rIns="0">
            <a:spAutoFit/>
          </a:bodyPr>
          <a:lstStyle/>
          <a:p>
            <a:pPr algn="l">
              <a:lnSpc>
                <a:spcPts val="3195"/>
              </a:lnSpc>
            </a:pPr>
            <a:r>
              <a:rPr lang="en-US" sz="2282" spc="-45">
                <a:solidFill>
                  <a:srgbClr val="145DA0"/>
                </a:solidFill>
                <a:latin typeface="Poppins Bold"/>
              </a:rPr>
              <a:t>Data Transformation</a:t>
            </a:r>
          </a:p>
          <a:p>
            <a:pPr algn="l" marL="492762" indent="-246381" lvl="1">
              <a:lnSpc>
                <a:spcPts val="3195"/>
              </a:lnSpc>
              <a:buFont typeface="Arial"/>
              <a:buChar char="•"/>
            </a:pPr>
            <a:r>
              <a:rPr lang="en-US" sz="2282" spc="-45">
                <a:solidFill>
                  <a:srgbClr val="145DA0"/>
                </a:solidFill>
                <a:latin typeface="Poppins"/>
              </a:rPr>
              <a:t>Applied Label Encoding &amp; One-hot encoding for categorcial variables, viable for data modelling</a:t>
            </a:r>
          </a:p>
        </p:txBody>
      </p:sp>
      <p:sp>
        <p:nvSpPr>
          <p:cNvPr name="TextBox 17" id="17"/>
          <p:cNvSpPr txBox="true"/>
          <p:nvPr/>
        </p:nvSpPr>
        <p:spPr>
          <a:xfrm rot="0">
            <a:off x="8260358" y="4906638"/>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8" id="18"/>
          <p:cNvSpPr/>
          <p:nvPr/>
        </p:nvSpPr>
        <p:spPr>
          <a:xfrm flipH="false" flipV="false" rot="0">
            <a:off x="7894201" y="6581557"/>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9551521" y="6620188"/>
            <a:ext cx="8379660" cy="1208853"/>
          </a:xfrm>
          <a:prstGeom prst="rect">
            <a:avLst/>
          </a:prstGeom>
        </p:spPr>
        <p:txBody>
          <a:bodyPr anchor="t" rtlCol="false" tIns="0" lIns="0" bIns="0" rIns="0">
            <a:spAutoFit/>
          </a:bodyPr>
          <a:lstStyle/>
          <a:p>
            <a:pPr algn="l">
              <a:lnSpc>
                <a:spcPts val="3195"/>
              </a:lnSpc>
            </a:pPr>
            <a:r>
              <a:rPr lang="en-US" sz="2282" spc="-45">
                <a:solidFill>
                  <a:srgbClr val="145DA0"/>
                </a:solidFill>
                <a:latin typeface="Poppins Bold"/>
              </a:rPr>
              <a:t>Exploratory Analysis</a:t>
            </a:r>
          </a:p>
          <a:p>
            <a:pPr algn="l" marL="492762" indent="-246381" lvl="1">
              <a:lnSpc>
                <a:spcPts val="3195"/>
              </a:lnSpc>
              <a:buFont typeface="Arial"/>
              <a:buChar char="•"/>
            </a:pPr>
            <a:r>
              <a:rPr lang="en-US" sz="2282" spc="-45">
                <a:solidFill>
                  <a:srgbClr val="145DA0"/>
                </a:solidFill>
                <a:latin typeface="Poppins"/>
              </a:rPr>
              <a:t>Utilised Matplotlib &amp; Seaborn to explore Target Variable &amp; other variable of interests, likelihood to stroke.</a:t>
            </a:r>
          </a:p>
        </p:txBody>
      </p:sp>
      <p:sp>
        <p:nvSpPr>
          <p:cNvPr name="TextBox 20" id="20"/>
          <p:cNvSpPr txBox="true"/>
          <p:nvPr/>
        </p:nvSpPr>
        <p:spPr>
          <a:xfrm rot="0">
            <a:off x="8039259" y="685476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1" id="21"/>
          <p:cNvGrpSpPr/>
          <p:nvPr/>
        </p:nvGrpSpPr>
        <p:grpSpPr>
          <a:xfrm rot="0">
            <a:off x="6943762" y="28592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353620" y="43836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6982535" y="76060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7347767" y="59636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3" id="33"/>
          <p:cNvSpPr/>
          <p:nvPr/>
        </p:nvSpPr>
        <p:spPr>
          <a:xfrm flipH="false" flipV="false" rot="0">
            <a:off x="7130566" y="8457691"/>
            <a:ext cx="1424256" cy="1424256"/>
          </a:xfrm>
          <a:custGeom>
            <a:avLst/>
            <a:gdLst/>
            <a:ahLst/>
            <a:cxnLst/>
            <a:rect r="r" b="b" t="t" l="l"/>
            <a:pathLst>
              <a:path h="1424256" w="1424256">
                <a:moveTo>
                  <a:pt x="0" y="0"/>
                </a:moveTo>
                <a:lnTo>
                  <a:pt x="1424255" y="0"/>
                </a:lnTo>
                <a:lnTo>
                  <a:pt x="1424255"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4" id="34"/>
          <p:cNvSpPr txBox="true"/>
          <p:nvPr/>
        </p:nvSpPr>
        <p:spPr>
          <a:xfrm rot="0">
            <a:off x="8674912" y="8496321"/>
            <a:ext cx="8379660" cy="1608903"/>
          </a:xfrm>
          <a:prstGeom prst="rect">
            <a:avLst/>
          </a:prstGeom>
        </p:spPr>
        <p:txBody>
          <a:bodyPr anchor="t" rtlCol="false" tIns="0" lIns="0" bIns="0" rIns="0">
            <a:spAutoFit/>
          </a:bodyPr>
          <a:lstStyle/>
          <a:p>
            <a:pPr algn="l">
              <a:lnSpc>
                <a:spcPts val="3195"/>
              </a:lnSpc>
            </a:pPr>
            <a:r>
              <a:rPr lang="en-US" sz="2282" spc="-45">
                <a:solidFill>
                  <a:srgbClr val="145DA0"/>
                </a:solidFill>
                <a:latin typeface="Poppins Bold"/>
              </a:rPr>
              <a:t>Data Modelling</a:t>
            </a:r>
          </a:p>
          <a:p>
            <a:pPr algn="l" marL="492762" indent="-246381" lvl="1">
              <a:lnSpc>
                <a:spcPts val="3195"/>
              </a:lnSpc>
              <a:buFont typeface="Arial"/>
              <a:buChar char="•"/>
            </a:pPr>
            <a:r>
              <a:rPr lang="en-US" sz="2282" spc="-45">
                <a:solidFill>
                  <a:srgbClr val="145DA0"/>
                </a:solidFill>
                <a:latin typeface="Poppins"/>
              </a:rPr>
              <a:t>Applied classification models, including Logistic Regression, SVM, RFC, and ETC, to predict stroke likelihood.</a:t>
            </a:r>
          </a:p>
        </p:txBody>
      </p:sp>
      <p:sp>
        <p:nvSpPr>
          <p:cNvPr name="TextBox 35" id="35"/>
          <p:cNvSpPr txBox="true"/>
          <p:nvPr/>
        </p:nvSpPr>
        <p:spPr>
          <a:xfrm rot="0">
            <a:off x="7275624" y="8730902"/>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332775" y="3323834"/>
            <a:ext cx="11461895" cy="3568578"/>
            <a:chOff x="0" y="0"/>
            <a:chExt cx="3018771" cy="939872"/>
          </a:xfrm>
        </p:grpSpPr>
        <p:sp>
          <p:nvSpPr>
            <p:cNvPr name="Freeform 6" id="6"/>
            <p:cNvSpPr/>
            <p:nvPr/>
          </p:nvSpPr>
          <p:spPr>
            <a:xfrm flipH="false" flipV="false" rot="0">
              <a:off x="0" y="0"/>
              <a:ext cx="3018771" cy="939872"/>
            </a:xfrm>
            <a:custGeom>
              <a:avLst/>
              <a:gdLst/>
              <a:ahLst/>
              <a:cxnLst/>
              <a:rect r="r" b="b" t="t" l="l"/>
              <a:pathLst>
                <a:path h="939872" w="3018771">
                  <a:moveTo>
                    <a:pt x="0" y="0"/>
                  </a:moveTo>
                  <a:lnTo>
                    <a:pt x="3018771" y="0"/>
                  </a:lnTo>
                  <a:lnTo>
                    <a:pt x="3018771" y="939872"/>
                  </a:lnTo>
                  <a:lnTo>
                    <a:pt x="0" y="939872"/>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018771" cy="97797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4523222"/>
            <a:ext cx="11622449" cy="970681"/>
          </a:xfrm>
          <a:prstGeom prst="rect">
            <a:avLst/>
          </a:prstGeom>
        </p:spPr>
        <p:txBody>
          <a:bodyPr anchor="t" rtlCol="false" tIns="0" lIns="0" bIns="0" rIns="0">
            <a:spAutoFit/>
          </a:bodyPr>
          <a:lstStyle/>
          <a:p>
            <a:pPr algn="ctr" marL="0" indent="0" lvl="0">
              <a:lnSpc>
                <a:spcPts val="7922"/>
              </a:lnSpc>
              <a:spcBef>
                <a:spcPct val="0"/>
              </a:spcBef>
            </a:pPr>
            <a:r>
              <a:rPr lang="en-US" sz="5659">
                <a:solidFill>
                  <a:srgbClr val="FFFFFF"/>
                </a:solidFill>
                <a:latin typeface="League Spartan"/>
              </a:rPr>
              <a:t>EXPLORATORY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DAGFrVF8kc8</dc:identifier>
  <dcterms:modified xsi:type="dcterms:W3CDTF">2011-08-01T06:04:30Z</dcterms:modified>
  <cp:revision>1</cp:revision>
  <dc:title>Stage-3 (DSI-Group9)</dc:title>
</cp:coreProperties>
</file>